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rawings/drawing4.xml" ContentType="application/vnd.openxmlformats-officedocument.drawingml.chartshap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Override PartName="/ppt/charts/chart2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rawings/drawing3.xml" ContentType="application/vnd.openxmlformats-officedocument.drawingml.chartshape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charts/chart18.xml" ContentType="application/vnd.openxmlformats-officedocument.drawingml.char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ppt/charts/chart23.xml" ContentType="application/vnd.openxmlformats-officedocument.drawingml.char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84" r:id="rId2"/>
    <p:sldId id="289" r:id="rId3"/>
    <p:sldId id="288" r:id="rId4"/>
    <p:sldId id="290" r:id="rId5"/>
    <p:sldId id="291" r:id="rId6"/>
    <p:sldId id="263" r:id="rId7"/>
    <p:sldId id="264" r:id="rId8"/>
    <p:sldId id="292" r:id="rId9"/>
    <p:sldId id="271" r:id="rId10"/>
    <p:sldId id="275" r:id="rId11"/>
    <p:sldId id="286" r:id="rId12"/>
    <p:sldId id="283" r:id="rId13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CB3B23"/>
    <a:srgbClr val="FF5050"/>
    <a:srgbClr val="E2D3AC"/>
    <a:srgbClr val="FF3300"/>
    <a:srgbClr val="F8CF68"/>
    <a:srgbClr val="A28DEF"/>
    <a:srgbClr val="8468EA"/>
    <a:srgbClr val="94643C"/>
    <a:srgbClr val="C4956E"/>
    <a:srgbClr val="B67B4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1" autoAdjust="0"/>
    <p:restoredTop sz="94638" autoAdjust="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\\192.168.1.56\private\&#1056;&#1077;&#1077;&#1089;&#1090;&#1088;&#1099;\2024\&#1044;&#1083;&#1103;%20&#1050;&#1086;&#1083;&#1083;&#1077;&#1075;&#1080;&#1080;\&#1076;&#1072;&#1085;&#1085;&#1099;&#1077;%20&#1052;&#1057;&#1055;%20(&#1042;&#1086;&#1089;&#1089;&#1090;&#1072;&#1085;&#1086;&#1074;&#1083;&#1077;&#1085;&#1085;&#1099;&#1081;)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\\192.168.1.56\private\&#1056;&#1077;&#1077;&#1089;&#1090;&#1088;&#1099;\2024\&#1044;&#1083;&#1103;%20&#1050;&#1086;&#1083;&#1083;&#1077;&#1075;&#1080;&#1080;\&#1076;&#1072;&#1085;&#1085;&#1099;&#1077;%20&#1052;&#1057;&#1055;%20(&#1042;&#1086;&#1089;&#1089;&#1090;&#1072;&#1085;&#1086;&#1074;&#1083;&#1077;&#1085;&#1085;&#1099;&#1081;)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75;&#1088;&#1072;&#1092;&#1080;&#1082;%20&#1076;&#1086;&#1093;&#1086;&#1076;&#1086;&#1074;.xlsx" TargetMode="External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file:///C:\Users\User\Desktop\&#1075;&#1088;&#1072;&#1092;&#1080;&#1082;%20&#1076;&#1086;&#1093;&#1086;&#1076;&#1086;&#1074;.xlsx" TargetMode="Externa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15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8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\\192.168.1.56\private\&#1056;&#1077;&#1077;&#1089;&#1090;&#1088;&#1099;\2024\&#1044;&#1083;&#1103;%20&#1050;&#1086;&#1083;&#1083;&#1077;&#1075;&#1080;&#1080;\&#1076;&#1072;&#1085;&#1085;&#1099;&#1077;%20&#1052;&#1057;&#1055;%20(&#1042;&#1086;&#1089;&#1089;&#1090;&#1072;&#1085;&#1086;&#1074;&#1083;&#1077;&#1085;&#1085;&#1099;&#1081;)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42"/>
  <c:chart>
    <c:title>
      <c:tx>
        <c:rich>
          <a:bodyPr/>
          <a:lstStyle/>
          <a:p>
            <a:pPr>
              <a:defRPr/>
            </a:pPr>
            <a:r>
              <a:rPr lang="ru-RU"/>
              <a:t>ОКС в реестре</a:t>
            </a:r>
          </a:p>
        </c:rich>
      </c:tx>
      <c:layout/>
    </c:title>
    <c:plotArea>
      <c:layout/>
      <c:doughnutChart>
        <c:varyColors val="1"/>
        <c:dLbls>
          <c:showPercent val="1"/>
        </c:dLbls>
        <c:firstSliceAng val="0"/>
        <c:holeSize val="50"/>
      </c:doughnutChart>
    </c:plotArea>
    <c:legend>
      <c:legendPos val="r"/>
      <c:layout/>
      <c:txPr>
        <a:bodyPr/>
        <a:lstStyle/>
        <a:p>
          <a:pPr rtl="0">
            <a:defRPr/>
          </a:pPr>
          <a:endParaRPr lang="ru-RU"/>
        </a:p>
      </c:txPr>
    </c:legend>
    <c:plotVisOnly val="1"/>
    <c:dispBlanksAs val="zero"/>
  </c:chart>
  <c:spPr>
    <a:noFill/>
  </c:spPr>
  <c:txPr>
    <a:bodyPr/>
    <a:lstStyle/>
    <a:p>
      <a:pPr>
        <a:defRPr>
          <a:latin typeface="Times New Roman" pitchFamily="18" charset="0"/>
          <a:cs typeface="Times New Roman" pitchFamily="18" charset="0"/>
        </a:defRPr>
      </a:pPr>
      <a:endParaRPr lang="ru-RU"/>
    </a:p>
  </c:txPr>
  <c:externalData r:id="rId1"/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42"/>
  <c:chart>
    <c:autoTitleDeleted val="1"/>
    <c:plotArea>
      <c:layout>
        <c:manualLayout>
          <c:layoutTarget val="inner"/>
          <c:xMode val="edge"/>
          <c:yMode val="edge"/>
          <c:x val="2.4142625715335448E-2"/>
          <c:y val="5.7515937308040166E-2"/>
          <c:w val="0.80304871072848638"/>
          <c:h val="0.73850710529739449"/>
        </c:manualLayout>
      </c:layout>
      <c:barChart>
        <c:barDir val="col"/>
        <c:grouping val="clustered"/>
        <c:axId val="107247488"/>
        <c:axId val="107249024"/>
      </c:barChart>
      <c:catAx>
        <c:axId val="107247488"/>
        <c:scaling>
          <c:orientation val="minMax"/>
        </c:scaling>
        <c:axPos val="b"/>
        <c:numFmt formatCode="0" sourceLinked="0"/>
        <c:majorTickMark val="none"/>
        <c:tickLblPos val="nextTo"/>
        <c:txPr>
          <a:bodyPr/>
          <a:lstStyle/>
          <a:p>
            <a:pPr>
              <a:defRPr sz="1400" b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07249024"/>
        <c:crosses val="autoZero"/>
        <c:auto val="1"/>
        <c:lblAlgn val="ctr"/>
        <c:lblOffset val="100"/>
      </c:catAx>
      <c:valAx>
        <c:axId val="107249024"/>
        <c:scaling>
          <c:orientation val="minMax"/>
        </c:scaling>
        <c:delete val="1"/>
        <c:axPos val="l"/>
        <c:majorGridlines/>
        <c:numFmt formatCode="\О\с\н\о\в\н\о\й" sourceLinked="1"/>
        <c:majorTickMark val="none"/>
        <c:tickLblPos val="none"/>
        <c:crossAx val="107247488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271913364438227"/>
          <c:y val="0.35277443377474244"/>
          <c:w val="0.15963995862054189"/>
          <c:h val="0.38333939919930654"/>
        </c:manualLayout>
      </c:layout>
      <c:txPr>
        <a:bodyPr/>
        <a:lstStyle/>
        <a:p>
          <a:pPr>
            <a:defRPr sz="1200" b="1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spPr>
    <a:noFill/>
  </c:sp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9"/>
  <c:chart>
    <c:autoTitleDeleted val="1"/>
    <c:plotArea>
      <c:layout>
        <c:manualLayout>
          <c:layoutTarget val="inner"/>
          <c:xMode val="edge"/>
          <c:yMode val="edge"/>
          <c:x val="2.6766636317094781E-2"/>
          <c:y val="5.8606048630854453E-2"/>
          <c:w val="0.75418609499109435"/>
          <c:h val="0.74358112742599469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</c:v>
                </c:pt>
              </c:strCache>
            </c:strRef>
          </c:tx>
          <c:spPr>
            <a:solidFill>
              <a:srgbClr val="CB3B23"/>
            </a:solidFill>
          </c:spPr>
          <c:dLbls>
            <c:dLbl>
              <c:idx val="0"/>
              <c:layout>
                <c:manualLayout>
                  <c:x val="8.3333333333333558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52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ECA-4EBB-97EA-D588392C666A}"/>
                </c:ext>
              </c:extLst>
            </c:dLbl>
            <c:dLbl>
              <c:idx val="1"/>
              <c:layout>
                <c:manualLayout>
                  <c:x val="1.0416666666666671E-2"/>
                  <c:y val="-3.1250000000000652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52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ECA-4EBB-97EA-D588392C666A}"/>
                </c:ext>
              </c:extLst>
            </c:dLbl>
            <c:dLbl>
              <c:idx val="2"/>
              <c:layout>
                <c:manualLayout>
                  <c:x val="2.0833333333333485E-3"/>
                  <c:y val="-9.3750000000000777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54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ECA-4EBB-97EA-D588392C666A}"/>
                </c:ext>
              </c:extLst>
            </c:dLbl>
            <c:dLbl>
              <c:idx val="3"/>
              <c:layout>
                <c:manualLayout>
                  <c:x val="4.1666666666666692E-3"/>
                  <c:y val="-6.2500000000000134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53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ECA-4EBB-97EA-D588392C666A}"/>
                </c:ext>
              </c:extLst>
            </c:dLbl>
            <c:dLbl>
              <c:idx val="4"/>
              <c:layout>
                <c:manualLayout>
                  <c:x val="4.1666666666666692E-3"/>
                  <c:y val="-9.3750000000000777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50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ECA-4EBB-97EA-D588392C666A}"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52</c:v>
                </c:pt>
                <c:pt idx="1">
                  <c:v>52</c:v>
                </c:pt>
                <c:pt idx="2">
                  <c:v>54</c:v>
                </c:pt>
                <c:pt idx="3">
                  <c:v>53</c:v>
                </c:pt>
                <c:pt idx="4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5ECA-4EBB-97EA-D588392C666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сдано в аренду</c:v>
                </c:pt>
              </c:strCache>
            </c:strRef>
          </c:tx>
          <c:spPr>
            <a:solidFill>
              <a:srgbClr val="92D050"/>
            </a:solidFill>
          </c:spPr>
          <c:dLbls>
            <c:dLbl>
              <c:idx val="0"/>
              <c:layout>
                <c:manualLayout>
                  <c:x val="1.4583333333333341E-2"/>
                  <c:y val="-9.3750000000000725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20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ECA-4EBB-97EA-D588392C666A}"/>
                </c:ext>
              </c:extLst>
            </c:dLbl>
            <c:dLbl>
              <c:idx val="1"/>
              <c:layout>
                <c:manualLayout>
                  <c:x val="1.2499999999999956E-2"/>
                  <c:y val="-3.1250000000000106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29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ECA-4EBB-97EA-D588392C666A}"/>
                </c:ext>
              </c:extLst>
            </c:dLbl>
            <c:dLbl>
              <c:idx val="2"/>
              <c:layout>
                <c:manualLayout>
                  <c:x val="5.127195550612848E-3"/>
                  <c:y val="1.1469453774037323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44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5ECA-4EBB-97EA-D588392C666A}"/>
                </c:ext>
              </c:extLst>
            </c:dLbl>
            <c:dLbl>
              <c:idx val="3"/>
              <c:layout>
                <c:manualLayout>
                  <c:x val="1.4583333333333341E-2"/>
                  <c:y val="-3.1250000000000106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40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5ECA-4EBB-97EA-D588392C666A}"/>
                </c:ext>
              </c:extLst>
            </c:dLbl>
            <c:dLbl>
              <c:idx val="4"/>
              <c:layout>
                <c:manualLayout>
                  <c:x val="6.7901925834679524E-3"/>
                  <c:y val="-3.125200376776082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44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5ECA-4EBB-97EA-D588392C666A}"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20</c:v>
                </c:pt>
                <c:pt idx="1">
                  <c:v>29</c:v>
                </c:pt>
                <c:pt idx="2">
                  <c:v>44</c:v>
                </c:pt>
                <c:pt idx="3">
                  <c:v>40</c:v>
                </c:pt>
                <c:pt idx="4">
                  <c:v>44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5ECA-4EBB-97EA-D588392C666A}"/>
            </c:ext>
          </c:extLst>
        </c:ser>
        <c:gapWidth val="50"/>
        <c:axId val="108635264"/>
        <c:axId val="108636800"/>
      </c:barChart>
      <c:catAx>
        <c:axId val="108635264"/>
        <c:scaling>
          <c:orientation val="minMax"/>
        </c:scaling>
        <c:axPos val="b"/>
        <c:numFmt formatCode="0" sourceLinked="0"/>
        <c:tickLblPos val="nextTo"/>
        <c:txPr>
          <a:bodyPr/>
          <a:lstStyle/>
          <a:p>
            <a:pPr>
              <a:defRPr sz="14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08636800"/>
        <c:crosses val="autoZero"/>
        <c:auto val="1"/>
        <c:lblAlgn val="ctr"/>
        <c:lblOffset val="100"/>
      </c:catAx>
      <c:valAx>
        <c:axId val="108636800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108635264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400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400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77962608714312476"/>
          <c:y val="0.33527610077219877"/>
          <c:w val="0.20090726826262501"/>
          <c:h val="0.37870116048315511"/>
        </c:manualLayout>
      </c:layout>
      <c:txPr>
        <a:bodyPr/>
        <a:lstStyle/>
        <a:p>
          <a:pPr>
            <a:defRPr sz="1400" b="1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doughnutChart>
        <c:varyColors val="1"/>
        <c:firstSliceAng val="66"/>
        <c:holeSize val="50"/>
      </c:doughnutChart>
      <c:spPr>
        <a:noFill/>
        <a:ln>
          <a:noFill/>
        </a:ln>
        <a:effectLst/>
      </c:spPr>
    </c:plotArea>
    <c:legend>
      <c:legendPos val="b"/>
      <c:layout/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Распределение объектов недвижимости</c:v>
                </c:pt>
              </c:strCache>
            </c:strRef>
          </c:tx>
          <c:spPr>
            <a:solidFill>
              <a:srgbClr val="92D050"/>
            </a:solidFill>
            <a:ln w="6350">
              <a:solidFill>
                <a:schemeClr val="tx1">
                  <a:alpha val="44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spPr>
              <a:solidFill>
                <a:srgbClr val="FF5050"/>
              </a:solidFill>
              <a:ln w="6350">
                <a:solidFill>
                  <a:schemeClr val="tx1">
                    <a:alpha val="44000"/>
                  </a:schemeClr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1DA-4802-9A86-E9AFB6075F2D}"/>
              </c:ext>
            </c:extLst>
          </c:dPt>
          <c:dPt>
            <c:idx val="1"/>
            <c:spPr>
              <a:solidFill>
                <a:srgbClr val="92D050"/>
              </a:solidFill>
              <a:ln w="6350">
                <a:solidFill>
                  <a:schemeClr val="tx1">
                    <a:alpha val="44000"/>
                  </a:schemeClr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1DA-4802-9A86-E9AFB6075F2D}"/>
              </c:ext>
            </c:extLst>
          </c:dPt>
          <c:dLbls>
            <c:dLbl>
              <c:idx val="0"/>
              <c:layout>
                <c:manualLayout>
                  <c:x val="0.13484267469824085"/>
                  <c:y val="6.8685192353306126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1DA-4802-9A86-E9AFB6075F2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ОКС</c:v>
                </c:pt>
                <c:pt idx="1">
                  <c:v>Земельные участки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45</c:v>
                </c:pt>
                <c:pt idx="1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01DA-4802-9A86-E9AFB6075F2D}"/>
            </c:ext>
          </c:extLst>
        </c:ser>
        <c:firstSliceAng val="66"/>
        <c:holeSize val="50"/>
      </c:doughnutChart>
      <c:spPr>
        <a:noFill/>
        <a:ln>
          <a:noFill/>
        </a:ln>
        <a:effectLst/>
      </c:spPr>
    </c:plotArea>
    <c:legend>
      <c:legendPos val="b"/>
      <c:layout/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7.5346232800960131E-2"/>
          <c:y val="6.4182104766137102E-2"/>
          <c:w val="0.59760070061659865"/>
          <c:h val="0.80949338962337525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Приватизация (ПП)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Lbls>
            <c:dLbl>
              <c:idx val="0"/>
              <c:layout>
                <c:manualLayout>
                  <c:x val="-1.5698805138867425E-3"/>
                  <c:y val="-3.0941981105413311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231-4B6C-B14B-14A729CE9B66}"/>
                </c:ext>
              </c:extLst>
            </c:dLbl>
            <c:dLbl>
              <c:idx val="3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D0C-494F-A2D4-9BC7BBE6CC2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</c:v>
                </c:pt>
                <c:pt idx="1">
                  <c:v>7</c:v>
                </c:pt>
                <c:pt idx="2">
                  <c:v>12</c:v>
                </c:pt>
                <c:pt idx="3">
                  <c:v>0</c:v>
                </c:pt>
                <c:pt idx="4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231-4B6C-B14B-14A729CE9B6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Продажа ОКС из ОУ</c:v>
                </c:pt>
              </c:strCache>
            </c:strRef>
          </c:tx>
          <c:spPr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Lbls>
            <c:dLbl>
              <c:idx val="0"/>
              <c:layout>
                <c:manualLayout>
                  <c:x val="-1.8403022374803327E-3"/>
                  <c:y val="-6.8759416595037363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231-4B6C-B14B-14A729CE9B6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3</c:v>
                </c:pt>
                <c:pt idx="1">
                  <c:v>7</c:v>
                </c:pt>
                <c:pt idx="2">
                  <c:v>13</c:v>
                </c:pt>
                <c:pt idx="3">
                  <c:v>3</c:v>
                </c:pt>
                <c:pt idx="4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4231-4B6C-B14B-14A729CE9B66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Преимуществен-ное право выкупа (ОКС+ЗУ)</c:v>
                </c:pt>
              </c:strCache>
            </c:strRef>
          </c:tx>
          <c:spPr>
            <a:solidFill>
              <a:srgbClr val="92D050"/>
            </a:solidFill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3</c:v>
                </c:pt>
                <c:pt idx="1">
                  <c:v>4</c:v>
                </c:pt>
                <c:pt idx="2">
                  <c:v>5</c:v>
                </c:pt>
                <c:pt idx="3">
                  <c:v>4</c:v>
                </c:pt>
                <c:pt idx="4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4231-4B6C-B14B-14A729CE9B66}"/>
            </c:ext>
          </c:extLst>
        </c:ser>
        <c:gapWidth val="54"/>
        <c:overlap val="100"/>
        <c:axId val="108446848"/>
        <c:axId val="108448384"/>
      </c:barChart>
      <c:lineChart>
        <c:grouping val="standard"/>
        <c:ser>
          <c:idx val="3"/>
          <c:order val="3"/>
          <c:tx>
            <c:strRef>
              <c:f>Лист1!$E$1</c:f>
              <c:strCache>
                <c:ptCount val="1"/>
                <c:pt idx="0">
                  <c:v>Общее количество объектов</c:v>
                </c:pt>
              </c:strCache>
            </c:strRef>
          </c:tx>
          <c:spPr>
            <a:ln>
              <a:solidFill>
                <a:srgbClr val="0070C0"/>
              </a:solidFill>
            </a:ln>
          </c:spPr>
          <c:marker>
            <c:spPr>
              <a:solidFill>
                <a:srgbClr val="0070C0"/>
              </a:solidFill>
              <a:ln cap="flat">
                <a:solidFill>
                  <a:schemeClr val="tx2">
                    <a:lumMod val="60000"/>
                    <a:lumOff val="40000"/>
                  </a:schemeClr>
                </a:solidFill>
              </a:ln>
            </c:spPr>
          </c:marker>
          <c:dLbls>
            <c:dLbl>
              <c:idx val="0"/>
              <c:layout>
                <c:manualLayout>
                  <c:x val="-3.6962773367061802E-2"/>
                  <c:y val="-8.7554557430126828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4231-4B6C-B14B-14A729CE9B66}"/>
                </c:ext>
              </c:extLst>
            </c:dLbl>
            <c:dLbl>
              <c:idx val="1"/>
              <c:layout>
                <c:manualLayout>
                  <c:x val="-4.6874919880697072E-2"/>
                  <c:y val="-5.4170568349548476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4231-4B6C-B14B-14A729CE9B66}"/>
                </c:ext>
              </c:extLst>
            </c:dLbl>
            <c:dLbl>
              <c:idx val="2"/>
              <c:layout>
                <c:manualLayout>
                  <c:x val="-4.2417295514173718E-2"/>
                  <c:y val="-6.676837494246680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4231-4B6C-B14B-14A729CE9B66}"/>
                </c:ext>
              </c:extLst>
            </c:dLbl>
            <c:dLbl>
              <c:idx val="3"/>
              <c:layout>
                <c:manualLayout>
                  <c:x val="-3.4194046466492316E-2"/>
                  <c:y val="-5.0391226371672988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4231-4B6C-B14B-14A729CE9B66}"/>
                </c:ext>
              </c:extLst>
            </c:dLbl>
            <c:dLbl>
              <c:idx val="4"/>
              <c:layout>
                <c:manualLayout>
                  <c:x val="-3.2394359810361206E-2"/>
                  <c:y val="-5.9839581316361849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4231-4B6C-B14B-14A729CE9B6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Лист1!$E$2:$E$6</c:f>
              <c:numCache>
                <c:formatCode>General</c:formatCode>
                <c:ptCount val="5"/>
                <c:pt idx="0">
                  <c:v>7</c:v>
                </c:pt>
                <c:pt idx="1">
                  <c:v>18</c:v>
                </c:pt>
                <c:pt idx="2">
                  <c:v>30</c:v>
                </c:pt>
                <c:pt idx="3">
                  <c:v>7</c:v>
                </c:pt>
                <c:pt idx="4">
                  <c:v>14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4231-4B6C-B14B-14A729CE9B66}"/>
            </c:ext>
          </c:extLst>
        </c:ser>
        <c:marker val="1"/>
        <c:axId val="108446848"/>
        <c:axId val="108448384"/>
      </c:lineChart>
      <c:catAx>
        <c:axId val="10844684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08448384"/>
        <c:crosses val="autoZero"/>
        <c:auto val="1"/>
        <c:lblAlgn val="ctr"/>
        <c:lblOffset val="100"/>
      </c:catAx>
      <c:valAx>
        <c:axId val="108448384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4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0844684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8379620146372766"/>
          <c:y val="0"/>
          <c:w val="0.31620375513831794"/>
          <c:h val="1"/>
        </c:manualLayout>
      </c:layout>
      <c:txPr>
        <a:bodyPr/>
        <a:lstStyle/>
        <a:p>
          <a:pPr>
            <a:defRPr sz="12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ОКС</c:v>
                </c:pt>
              </c:strCache>
            </c:strRef>
          </c:tx>
          <c:spPr>
            <a:solidFill>
              <a:srgbClr val="92D050"/>
            </a:solidFill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37</c:v>
                </c:pt>
                <c:pt idx="1">
                  <c:v>46</c:v>
                </c:pt>
                <c:pt idx="2">
                  <c:v>57</c:v>
                </c:pt>
                <c:pt idx="3">
                  <c:v>56</c:v>
                </c:pt>
                <c:pt idx="4">
                  <c:v>54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E6-42F7-A808-B53A8E902F4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ЗУ</c:v>
                </c:pt>
              </c:strCache>
            </c:strRef>
          </c:tx>
          <c:spPr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70</c:v>
                </c:pt>
                <c:pt idx="1">
                  <c:v>73</c:v>
                </c:pt>
                <c:pt idx="2">
                  <c:v>73</c:v>
                </c:pt>
                <c:pt idx="3">
                  <c:v>77</c:v>
                </c:pt>
                <c:pt idx="4">
                  <c:v>85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1E6-42F7-A808-B53A8E902F41}"/>
            </c:ext>
          </c:extLst>
        </c:ser>
        <c:gapWidth val="54"/>
        <c:axId val="115199360"/>
        <c:axId val="115209344"/>
      </c:barChart>
      <c:catAx>
        <c:axId val="11519936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5209344"/>
        <c:crosses val="autoZero"/>
        <c:auto val="1"/>
        <c:lblAlgn val="ctr"/>
        <c:lblOffset val="100"/>
      </c:catAx>
      <c:valAx>
        <c:axId val="115209344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4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51993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3869923543849101"/>
          <c:y val="0.43085161590232746"/>
          <c:w val="0.15809405015604394"/>
          <c:h val="0.18935140247574841"/>
        </c:manualLayout>
      </c:layout>
      <c:txPr>
        <a:bodyPr/>
        <a:lstStyle/>
        <a:p>
          <a:pPr>
            <a:defRPr sz="12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stacked"/>
        <c:overlap val="100"/>
        <c:axId val="114770304"/>
        <c:axId val="114771840"/>
      </c:barChart>
      <c:catAx>
        <c:axId val="114770304"/>
        <c:scaling>
          <c:orientation val="minMax"/>
        </c:scaling>
        <c:axPos val="b"/>
        <c:numFmt formatCode="\О\с\н\о\в\н\о\й" sourceLinked="1"/>
        <c:tickLblPos val="nextTo"/>
        <c:txPr>
          <a:bodyPr/>
          <a:lstStyle/>
          <a:p>
            <a:pPr>
              <a:defRPr sz="14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4771840"/>
        <c:crosses val="autoZero"/>
        <c:auto val="1"/>
        <c:lblAlgn val="ctr"/>
        <c:lblOffset val="100"/>
      </c:catAx>
      <c:valAx>
        <c:axId val="114771840"/>
        <c:scaling>
          <c:orientation val="minMax"/>
        </c:scaling>
        <c:delete val="1"/>
        <c:axPos val="l"/>
        <c:majorGridlines/>
        <c:numFmt formatCode="\О\с\н\о\в\н\о\й" sourceLinked="1"/>
        <c:tickLblPos val="none"/>
        <c:crossAx val="114770304"/>
        <c:crosses val="autoZero"/>
        <c:crossBetween val="between"/>
      </c:valAx>
    </c:plotArea>
    <c:plotVisOnly val="1"/>
    <c:dispBlanksAs val="gap"/>
  </c:chart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r>
              <a:rPr lang="ru-RU" dirty="0"/>
              <a:t>Доходы от продажи имущества</a:t>
            </a:r>
          </a:p>
        </c:rich>
      </c:tx>
      <c:layout>
        <c:manualLayout>
          <c:xMode val="edge"/>
          <c:yMode val="edge"/>
          <c:x val="0.16299082175596591"/>
          <c:y val="0"/>
        </c:manualLayout>
      </c:layout>
    </c:title>
    <c:plotArea>
      <c:layout/>
      <c:barChart>
        <c:barDir val="col"/>
        <c:grouping val="stacked"/>
        <c:overlap val="100"/>
        <c:axId val="114790400"/>
        <c:axId val="114791936"/>
      </c:barChart>
      <c:catAx>
        <c:axId val="114790400"/>
        <c:scaling>
          <c:orientation val="minMax"/>
        </c:scaling>
        <c:axPos val="b"/>
        <c:numFmt formatCode="\О\с\н\о\в\н\о\й" sourceLinked="1"/>
        <c:tickLblPos val="nextTo"/>
        <c:txPr>
          <a:bodyPr/>
          <a:lstStyle/>
          <a:p>
            <a:pPr>
              <a:defRPr sz="14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4791936"/>
        <c:crosses val="autoZero"/>
        <c:auto val="1"/>
        <c:lblAlgn val="ctr"/>
        <c:lblOffset val="100"/>
      </c:catAx>
      <c:valAx>
        <c:axId val="114791936"/>
        <c:scaling>
          <c:orientation val="minMax"/>
        </c:scaling>
        <c:delete val="1"/>
        <c:axPos val="l"/>
        <c:majorGridlines/>
        <c:numFmt formatCode="\О\с\н\о\в\н\о\й" sourceLinked="1"/>
        <c:tickLblPos val="none"/>
        <c:crossAx val="114790400"/>
        <c:crosses val="autoZero"/>
        <c:crossBetween val="between"/>
      </c:valAx>
    </c:plotArea>
    <c:plotVisOnly val="1"/>
    <c:dispBlanksAs val="gap"/>
  </c:chart>
  <c:externalData r:id="rId1"/>
  <c:userShapes r:id="rId2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5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balanced" dir="t">
                <a:rot lat="0" lon="0" rev="8700000"/>
              </a:lightRig>
            </a:scene3d>
            <a:sp3d>
              <a:bevelT w="190500" h="38100"/>
            </a:sp3d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Лист1!$B$2:$B$6</c:f>
              <c:numCache>
                <c:formatCode>#,##0.0_р_.</c:formatCode>
                <c:ptCount val="5"/>
                <c:pt idx="0">
                  <c:v>17.353255250000007</c:v>
                </c:pt>
                <c:pt idx="1">
                  <c:v>18.863840459999999</c:v>
                </c:pt>
                <c:pt idx="2">
                  <c:v>23.194514009999999</c:v>
                </c:pt>
                <c:pt idx="3">
                  <c:v>24.2</c:v>
                </c:pt>
                <c:pt idx="4">
                  <c:v>25.6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981-4E1E-A6E4-6C2EAB786BBA}"/>
            </c:ext>
          </c:extLst>
        </c:ser>
        <c:axId val="114807936"/>
        <c:axId val="114809472"/>
      </c:barChart>
      <c:catAx>
        <c:axId val="11480793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4809472"/>
        <c:crosses val="autoZero"/>
        <c:auto val="1"/>
        <c:lblAlgn val="ctr"/>
        <c:lblOffset val="100"/>
      </c:catAx>
      <c:valAx>
        <c:axId val="114809472"/>
        <c:scaling>
          <c:orientation val="minMax"/>
        </c:scaling>
        <c:axPos val="l"/>
        <c:majorGridlines/>
        <c:numFmt formatCode="#,##0.0_р_." sourceLinked="1"/>
        <c:tickLblPos val="none"/>
        <c:txPr>
          <a:bodyPr/>
          <a:lstStyle/>
          <a:p>
            <a: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4807936"/>
        <c:crosses val="autoZero"/>
        <c:crossBetween val="between"/>
      </c:valAx>
    </c:plotArea>
    <c:plotVisOnly val="1"/>
    <c:dispBlanksAs val="gap"/>
  </c:chart>
  <c:spPr>
    <a:effectLst>
      <a:softEdge rad="63500"/>
    </a:effectLst>
    <a:scene3d>
      <a:camera prst="orthographicFront"/>
      <a:lightRig rig="threePt" dir="t"/>
    </a:scene3d>
    <a:sp3d>
      <a:bevelT w="190500" h="38100"/>
    </a:sp3d>
  </c:spPr>
  <c:txPr>
    <a:bodyPr/>
    <a:lstStyle/>
    <a:p>
      <a:pPr>
        <a:defRPr sz="1800"/>
      </a:pPr>
      <a:endParaRPr lang="ru-RU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5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2"/>
            </a:solidFill>
            <a:scene3d>
              <a:camera prst="orthographicFront"/>
              <a:lightRig rig="balanced" dir="t">
                <a:rot lat="0" lon="0" rev="8700000"/>
              </a:lightRig>
            </a:scene3d>
            <a:sp3d>
              <a:bevelT w="190500" h="38100"/>
            </a:sp3d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Лист1!$B$2:$B$6</c:f>
              <c:numCache>
                <c:formatCode>#,##0.0_р_.</c:formatCode>
                <c:ptCount val="5"/>
                <c:pt idx="0">
                  <c:v>20.289896339999988</c:v>
                </c:pt>
                <c:pt idx="1">
                  <c:v>59.453803419999986</c:v>
                </c:pt>
                <c:pt idx="2">
                  <c:v>54.571565240000012</c:v>
                </c:pt>
                <c:pt idx="3">
                  <c:v>20.462484669999984</c:v>
                </c:pt>
                <c:pt idx="4">
                  <c:v>54.6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7B5-48E4-8373-BF8648CE1302}"/>
            </c:ext>
          </c:extLst>
        </c:ser>
        <c:dLbls>
          <c:showVal val="1"/>
        </c:dLbls>
        <c:axId val="115455872"/>
        <c:axId val="115457408"/>
      </c:barChart>
      <c:catAx>
        <c:axId val="11545587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5457408"/>
        <c:crosses val="autoZero"/>
        <c:auto val="1"/>
        <c:lblAlgn val="ctr"/>
        <c:lblOffset val="100"/>
      </c:catAx>
      <c:valAx>
        <c:axId val="115457408"/>
        <c:scaling>
          <c:orientation val="minMax"/>
        </c:scaling>
        <c:axPos val="l"/>
        <c:majorGridlines/>
        <c:numFmt formatCode="#,##0.0_р_." sourceLinked="1"/>
        <c:tickLblPos val="none"/>
        <c:txPr>
          <a:bodyPr/>
          <a:lstStyle/>
          <a:p>
            <a: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545587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spPr>
    <a:effectLst>
      <a:softEdge rad="63500"/>
    </a:effectLst>
    <a:scene3d>
      <a:camera prst="orthographicFront"/>
      <a:lightRig rig="threePt" dir="t"/>
    </a:scene3d>
    <a:sp3d>
      <a:bevelT w="190500" h="38100"/>
    </a:sp3d>
  </c:spPr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9"/>
  <c:chart>
    <c:autoTitleDeleted val="1"/>
    <c:plotArea>
      <c:layout>
        <c:manualLayout>
          <c:layoutTarget val="inner"/>
          <c:xMode val="edge"/>
          <c:yMode val="edge"/>
          <c:x val="2.6046410340406268E-2"/>
          <c:y val="0"/>
          <c:w val="0.60546791900740971"/>
          <c:h val="0.82611314661303403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 вещном праве</c:v>
                </c:pt>
              </c:strCache>
            </c:strRef>
          </c:tx>
          <c:spPr>
            <a:solidFill>
              <a:srgbClr val="CB3B23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3017</c:v>
                </c:pt>
                <c:pt idx="1">
                  <c:v>2967</c:v>
                </c:pt>
                <c:pt idx="2">
                  <c:v>2870</c:v>
                </c:pt>
                <c:pt idx="3">
                  <c:v>2838</c:v>
                </c:pt>
                <c:pt idx="4">
                  <c:v>2809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C8B4-4715-958B-973E23C9A13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 казне</c:v>
                </c:pt>
              </c:strCache>
            </c:strRef>
          </c:tx>
          <c:spPr>
            <a:solidFill>
              <a:srgbClr val="92D050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144</c:v>
                </c:pt>
                <c:pt idx="1">
                  <c:v>138</c:v>
                </c:pt>
                <c:pt idx="2">
                  <c:v>122</c:v>
                </c:pt>
                <c:pt idx="3">
                  <c:v>115</c:v>
                </c:pt>
                <c:pt idx="4">
                  <c:v>130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C8B4-4715-958B-973E23C9A132}"/>
            </c:ext>
          </c:extLst>
        </c:ser>
        <c:dLbls>
          <c:showVal val="1"/>
        </c:dLbls>
        <c:gapWidth val="50"/>
        <c:overlap val="100"/>
        <c:axId val="106853888"/>
        <c:axId val="106855424"/>
      </c:barChart>
      <c:lineChart>
        <c:grouping val="standard"/>
        <c:ser>
          <c:idx val="2"/>
          <c:order val="2"/>
          <c:tx>
            <c:strRef>
              <c:f>Лист1!$D$1</c:f>
              <c:strCache>
                <c:ptCount val="1"/>
                <c:pt idx="0">
                  <c:v>Общее количество объектов</c:v>
                </c:pt>
              </c:strCache>
            </c:strRef>
          </c:tx>
          <c:spPr>
            <a:ln w="25400">
              <a:solidFill>
                <a:schemeClr val="accent1"/>
              </a:solidFill>
              <a:round/>
            </a:ln>
          </c:spPr>
          <c:marker>
            <c:spPr>
              <a:solidFill>
                <a:schemeClr val="accent1"/>
              </a:solidFill>
              <a:ln>
                <a:solidFill>
                  <a:schemeClr val="accent1"/>
                </a:solidFill>
              </a:ln>
            </c:spPr>
          </c:marker>
          <c:dLbls>
            <c:dLbl>
              <c:idx val="0"/>
              <c:layout>
                <c:manualLayout>
                  <c:x val="-4.9724965195321075E-2"/>
                  <c:y val="-8.028617641826119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4FB-4446-B868-403F8B52F657}"/>
                </c:ext>
              </c:extLst>
            </c:dLbl>
            <c:dLbl>
              <c:idx val="1"/>
              <c:layout>
                <c:manualLayout>
                  <c:x val="-5.446067616630404E-2"/>
                  <c:y val="-6.197027153706033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4FB-4446-B868-403F8B52F657}"/>
                </c:ext>
              </c:extLst>
            </c:dLbl>
            <c:dLbl>
              <c:idx val="2"/>
              <c:layout>
                <c:manualLayout>
                  <c:x val="-5.4460676166304074E-2"/>
                  <c:y val="-7.4551449531242556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4FB-4446-B868-403F8B52F657}"/>
                </c:ext>
              </c:extLst>
            </c:dLbl>
            <c:dLbl>
              <c:idx val="3"/>
              <c:layout>
                <c:manualLayout>
                  <c:x val="-5.4460676166304026E-2"/>
                  <c:y val="-9.175563019229857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4FB-4446-B868-403F8B52F657}"/>
                </c:ext>
              </c:extLst>
            </c:dLbl>
            <c:dLbl>
              <c:idx val="4"/>
              <c:layout>
                <c:manualLayout>
                  <c:x val="-4.7357109709829572E-2"/>
                  <c:y val="-8.602090330527992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4FB-4446-B868-403F8B52F65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 anchorCtr="0">
                <a:spAutoFit/>
              </a:bodyPr>
              <a:lstStyle/>
              <a:p>
                <a:pPr>
                  <a:defRPr sz="12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3161</c:v>
                </c:pt>
                <c:pt idx="1">
                  <c:v>3105</c:v>
                </c:pt>
                <c:pt idx="2">
                  <c:v>2992</c:v>
                </c:pt>
                <c:pt idx="3">
                  <c:v>2953</c:v>
                </c:pt>
                <c:pt idx="4">
                  <c:v>2939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A4FB-4446-B868-403F8B52F657}"/>
            </c:ext>
          </c:extLst>
        </c:ser>
        <c:dLbls>
          <c:showVal val="1"/>
        </c:dLbls>
        <c:marker val="1"/>
        <c:axId val="106853888"/>
        <c:axId val="106855424"/>
      </c:lineChart>
      <c:catAx>
        <c:axId val="106853888"/>
        <c:scaling>
          <c:orientation val="minMax"/>
        </c:scaling>
        <c:axPos val="b"/>
        <c:numFmt formatCode="0" sourceLinked="0"/>
        <c:tickLblPos val="nextTo"/>
        <c:txPr>
          <a:bodyPr/>
          <a:lstStyle/>
          <a:p>
            <a:pPr>
              <a:defRPr sz="14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06855424"/>
        <c:crosses val="autoZero"/>
        <c:auto val="1"/>
        <c:lblAlgn val="ctr"/>
        <c:lblOffset val="100"/>
      </c:catAx>
      <c:valAx>
        <c:axId val="106855424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106853888"/>
        <c:crosses val="autoZero"/>
        <c:crossBetween val="between"/>
      </c:valAx>
    </c:plotArea>
    <c:legend>
      <c:legendPos val="r"/>
      <c:legendEntry>
        <c:idx val="1"/>
        <c:txPr>
          <a:bodyPr/>
          <a:lstStyle/>
          <a:p>
            <a:pPr>
              <a:defRPr sz="1400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0"/>
        <c:txPr>
          <a:bodyPr/>
          <a:lstStyle/>
          <a:p>
            <a:pPr>
              <a:defRPr sz="1400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68840289639066121"/>
          <c:y val="7.8662842311266551E-2"/>
          <c:w val="0.3115971036093389"/>
          <c:h val="0.9213371576887337"/>
        </c:manualLayout>
      </c:layout>
      <c:txPr>
        <a:bodyPr/>
        <a:lstStyle/>
        <a:p>
          <a:pPr>
            <a:defRPr sz="1400" b="1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9"/>
  <c:chart>
    <c:autoTitleDeleted val="1"/>
    <c:plotArea>
      <c:layout>
        <c:manualLayout>
          <c:layoutTarget val="inner"/>
          <c:xMode val="edge"/>
          <c:yMode val="edge"/>
          <c:x val="1.6940068293818666E-2"/>
          <c:y val="3.1248657895867036E-2"/>
          <c:w val="0.5200423926118507"/>
          <c:h val="0.8826137567463096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 в виде дивидендов по акциям и от перечисления части прибыли государственными унитарными предприятиями</c:v>
                </c:pt>
              </c:strCache>
            </c:strRef>
          </c:tx>
          <c:spPr>
            <a:solidFill>
              <a:srgbClr val="CB3B23"/>
            </a:solidFill>
          </c:spPr>
          <c:dLbls>
            <c:dLbl>
              <c:idx val="0"/>
              <c:layout>
                <c:manualLayout>
                  <c:x val="-5.4154863994412383E-4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12,3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0A9-4580-BA04-8C916A94A346}"/>
                </c:ext>
              </c:extLst>
            </c:dLbl>
            <c:dLbl>
              <c:idx val="1"/>
              <c:layout>
                <c:manualLayout>
                  <c:x val="-1.4225777444330709E-3"/>
                  <c:y val="-8.8599272637947413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13,3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0A9-4580-BA04-8C916A94A346}"/>
                </c:ext>
              </c:extLst>
            </c:dLbl>
            <c:dLbl>
              <c:idx val="2"/>
              <c:layout>
                <c:manualLayout>
                  <c:x val="2.0833333333333498E-3"/>
                  <c:y val="-9.3750000000000847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8,4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0A9-4580-BA04-8C916A94A346}"/>
                </c:ext>
              </c:extLst>
            </c:dLbl>
            <c:dLbl>
              <c:idx val="3"/>
              <c:layout>
                <c:manualLayout>
                  <c:x val="4.1666666666666692E-3"/>
                  <c:y val="-6.2500000000000134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24,4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0A9-4580-BA04-8C916A94A346}"/>
                </c:ext>
              </c:extLst>
            </c:dLbl>
            <c:dLbl>
              <c:idx val="4"/>
              <c:layout>
                <c:manualLayout>
                  <c:x val="4.1666666666666692E-3"/>
                  <c:y val="-9.3750000000000847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22,9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0A9-4580-BA04-8C916A94A346}"/>
                </c:ext>
              </c:extLst>
            </c:dLbl>
            <c:numFmt formatCode="\О\с\н\о\в\н\о\й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Лист1!$B$2:$B$6</c:f>
              <c:numCache>
                <c:formatCode>0.0</c:formatCode>
                <c:ptCount val="5"/>
                <c:pt idx="0">
                  <c:v>12.3</c:v>
                </c:pt>
                <c:pt idx="1">
                  <c:v>13.3</c:v>
                </c:pt>
                <c:pt idx="2">
                  <c:v>8.4</c:v>
                </c:pt>
                <c:pt idx="3">
                  <c:v>24.4</c:v>
                </c:pt>
                <c:pt idx="4">
                  <c:v>22.9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20A9-4580-BA04-8C916A94A34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доходы от сдачи имущества и земельных участков в аренду, поступление дебиторской задолжности</c:v>
                </c:pt>
              </c:strCache>
            </c:strRef>
          </c:tx>
          <c:spPr>
            <a:solidFill>
              <a:srgbClr val="92D050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17.399999999999999</c:v>
                </c:pt>
                <c:pt idx="1">
                  <c:v>18.899999999999999</c:v>
                </c:pt>
                <c:pt idx="2">
                  <c:v>23.2</c:v>
                </c:pt>
                <c:pt idx="3">
                  <c:v>24.2</c:v>
                </c:pt>
                <c:pt idx="4">
                  <c:v>25.6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20A9-4580-BA04-8C916A94A346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доходы от реализации имущества и земельных участков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20.3</c:v>
                </c:pt>
                <c:pt idx="1">
                  <c:v>59.5</c:v>
                </c:pt>
                <c:pt idx="2">
                  <c:v>54.6</c:v>
                </c:pt>
                <c:pt idx="3">
                  <c:v>20.5</c:v>
                </c:pt>
                <c:pt idx="4">
                  <c:v>54.6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20A9-4580-BA04-8C916A94A346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доходы от реализации акций акционерных обществ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Лист1!$E$2:$E$6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39.5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17-41D4-9597-C92207435634}"/>
            </c:ext>
          </c:extLst>
        </c:ser>
        <c:gapWidth val="50"/>
        <c:overlap val="100"/>
        <c:axId val="117631232"/>
        <c:axId val="118710272"/>
      </c:barChart>
      <c:catAx>
        <c:axId val="117631232"/>
        <c:scaling>
          <c:orientation val="minMax"/>
        </c:scaling>
        <c:axPos val="b"/>
        <c:numFmt formatCode="0" sourceLinked="0"/>
        <c:tickLblPos val="nextTo"/>
        <c:txPr>
          <a:bodyPr/>
          <a:lstStyle/>
          <a:p>
            <a:pPr>
              <a:defRPr sz="14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8710272"/>
        <c:crosses val="autoZero"/>
        <c:auto val="1"/>
        <c:lblAlgn val="ctr"/>
        <c:lblOffset val="100"/>
      </c:catAx>
      <c:valAx>
        <c:axId val="118710272"/>
        <c:scaling>
          <c:orientation val="minMax"/>
        </c:scaling>
        <c:delete val="1"/>
        <c:axPos val="l"/>
        <c:majorGridlines/>
        <c:title>
          <c:tx>
            <c:rich>
              <a:bodyPr/>
              <a:lstStyle/>
              <a:p>
                <a:pPr>
                  <a:defRPr sz="1600" b="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r>
                  <a:rPr lang="ru-RU" sz="1600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млн. руб.</a:t>
                </a:r>
              </a:p>
            </c:rich>
          </c:tx>
          <c:layout/>
        </c:title>
        <c:numFmt formatCode="0.0" sourceLinked="1"/>
        <c:tickLblPos val="none"/>
        <c:crossAx val="117631232"/>
        <c:crosses val="autoZero"/>
        <c:crossBetween val="between"/>
      </c:valAx>
    </c:plotArea>
    <c:legend>
      <c:legendPos val="r"/>
      <c:legendEntry>
        <c:idx val="3"/>
        <c:txPr>
          <a:bodyPr/>
          <a:lstStyle/>
          <a:p>
            <a:pPr>
              <a:defRPr sz="1600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600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58083383454270299"/>
          <c:y val="5.0124905157974617E-2"/>
          <c:w val="0.41809835139090834"/>
          <c:h val="0.94987508432455403"/>
        </c:manualLayout>
      </c:layout>
      <c:txPr>
        <a:bodyPr/>
        <a:lstStyle/>
        <a:p>
          <a:pPr>
            <a:defRPr sz="1600" b="1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8.8484055845300752E-2"/>
          <c:y val="5.3114965901099563E-2"/>
          <c:w val="0.91098960059428591"/>
          <c:h val="0.58561863200990005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Включенные земельные участки в Перечень</c:v>
                </c:pt>
              </c:strCache>
            </c:strRef>
          </c:tx>
          <c:spPr>
            <a:solidFill>
              <a:srgbClr val="92D050"/>
            </a:solidFill>
            <a:ln>
              <a:solidFill>
                <a:srgbClr val="92D050"/>
              </a:solidFill>
            </a:ln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 baseline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6</c:v>
                </c:pt>
                <c:pt idx="1">
                  <c:v>5</c:v>
                </c:pt>
                <c:pt idx="2">
                  <c:v>3</c:v>
                </c:pt>
                <c:pt idx="3">
                  <c:v>3</c:v>
                </c:pt>
                <c:pt idx="4">
                  <c:v>3</c:v>
                </c:pt>
                <c:pt idx="5">
                  <c:v>13</c:v>
                </c:pt>
                <c:pt idx="6">
                  <c:v>21</c:v>
                </c:pt>
                <c:pt idx="7">
                  <c:v>6</c:v>
                </c:pt>
                <c:pt idx="8">
                  <c:v>6</c:v>
                </c:pt>
                <c:pt idx="9">
                  <c:v>11</c:v>
                </c:pt>
                <c:pt idx="10">
                  <c:v>9</c:v>
                </c:pt>
                <c:pt idx="11">
                  <c:v>38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719-4FA8-AA37-A01B0D79A53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Предоставленные земельные участки из Перечня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7</c:v>
                </c:pt>
                <c:pt idx="1">
                  <c:v>9</c:v>
                </c:pt>
                <c:pt idx="2">
                  <c:v>2</c:v>
                </c:pt>
                <c:pt idx="3">
                  <c:v>5</c:v>
                </c:pt>
                <c:pt idx="4">
                  <c:v>7</c:v>
                </c:pt>
                <c:pt idx="5">
                  <c:v>1</c:v>
                </c:pt>
                <c:pt idx="6">
                  <c:v>5</c:v>
                </c:pt>
                <c:pt idx="7">
                  <c:v>6</c:v>
                </c:pt>
                <c:pt idx="8">
                  <c:v>2</c:v>
                </c:pt>
                <c:pt idx="9">
                  <c:v>6</c:v>
                </c:pt>
                <c:pt idx="10">
                  <c:v>8</c:v>
                </c:pt>
                <c:pt idx="11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719-4FA8-AA37-A01B0D79A53A}"/>
            </c:ext>
          </c:extLst>
        </c:ser>
        <c:axId val="118795264"/>
        <c:axId val="118801152"/>
      </c:barChart>
      <c:catAx>
        <c:axId val="11879526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 i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8801152"/>
        <c:crosses val="autoZero"/>
        <c:auto val="1"/>
        <c:lblAlgn val="ctr"/>
        <c:lblOffset val="100"/>
      </c:catAx>
      <c:valAx>
        <c:axId val="118801152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11879526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1.0998671394549579E-2"/>
          <c:y val="0.79861988123768568"/>
          <c:w val="0.64671082703762484"/>
          <c:h val="0.2013801187623144"/>
        </c:manualLayout>
      </c:layout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4692820827437378"/>
          <c:y val="5.6914616324681963E-2"/>
          <c:w val="0.8429384071704461"/>
          <c:h val="0.62097930246556565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Проекты (итого за 5 лет - 254)</c:v>
                </c:pt>
              </c:strCache>
            </c:strRef>
          </c:tx>
          <c:spPr>
            <a:solidFill>
              <a:srgbClr val="CB3B23"/>
            </a:solidFill>
            <a:scene3d>
              <a:camera prst="orthographicFront"/>
              <a:lightRig rig="threePt" dir="t"/>
            </a:scene3d>
            <a:sp3d>
              <a:bevelT w="190500" h="38100" prst="coolSlant"/>
            </a:sp3d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32</c:v>
                </c:pt>
                <c:pt idx="1">
                  <c:v>44</c:v>
                </c:pt>
                <c:pt idx="2">
                  <c:v>77</c:v>
                </c:pt>
                <c:pt idx="3">
                  <c:v>45</c:v>
                </c:pt>
                <c:pt idx="4">
                  <c:v>56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8A0-49D8-A155-AAF26254694A}"/>
            </c:ext>
          </c:extLst>
        </c:ser>
        <c:axId val="119970048"/>
        <c:axId val="119980032"/>
      </c:barChart>
      <c:catAx>
        <c:axId val="11997004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9980032"/>
        <c:crosses val="autoZero"/>
        <c:auto val="1"/>
        <c:lblAlgn val="ctr"/>
        <c:lblOffset val="100"/>
      </c:catAx>
      <c:valAx>
        <c:axId val="119980032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19970048"/>
        <c:crosses val="autoZero"/>
        <c:crossBetween val="between"/>
      </c:valAx>
      <c:spPr>
        <a:effectLst>
          <a:innerShdw blurRad="63500" dist="50800" dir="16200000">
            <a:prstClr val="black">
              <a:alpha val="50000"/>
            </a:prstClr>
          </a:innerShdw>
        </a:effectLst>
      </c:spPr>
    </c:plotArea>
    <c:legend>
      <c:legendPos val="b"/>
      <c:legendEntry>
        <c:idx val="0"/>
        <c:txPr>
          <a:bodyPr/>
          <a:lstStyle/>
          <a:p>
            <a:pPr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ayout/>
      <c:txPr>
        <a:bodyPr/>
        <a:lstStyle/>
        <a:p>
          <a:pPr>
            <a:defRPr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</c:chart>
  <c:spPr>
    <a:scene3d>
      <a:camera prst="orthographicFront"/>
      <a:lightRig rig="threePt" dir="t"/>
    </a:scene3d>
    <a:sp3d>
      <a:bevelT w="190500" h="38100"/>
    </a:sp3d>
  </c:spPr>
  <c:txPr>
    <a:bodyPr/>
    <a:lstStyle/>
    <a:p>
      <a:pPr>
        <a:defRPr sz="1800"/>
      </a:pPr>
      <a:endParaRPr lang="ru-RU"/>
    </a:p>
  </c:txPr>
  <c:externalData r:id="rId1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распоряжений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извещений</c:v>
                </c:pt>
              </c:strCache>
            </c:strRef>
          </c:tx>
          <c:spPr>
            <a:solidFill>
              <a:srgbClr val="92D050"/>
            </a:solidFill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 prstMaterial="metal">
              <a:bevelT w="88900" h="88900"/>
            </a:sp3d>
          </c:spPr>
          <c:dLbls>
            <c:dLbl>
              <c:idx val="4"/>
              <c:layout/>
              <c:tx>
                <c:rich>
                  <a:bodyPr/>
                  <a:lstStyle/>
                  <a:p>
                    <a:r>
                      <a:rPr lang="en-US"/>
                      <a:t>285</a:t>
                    </a:r>
                    <a:endParaRPr lang="en-US" dirty="0"/>
                  </a:p>
                </c:rich>
              </c:tx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9EF-40C8-A3AF-037D3376075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141</c:v>
                </c:pt>
                <c:pt idx="1">
                  <c:v>151</c:v>
                </c:pt>
                <c:pt idx="2">
                  <c:v>99</c:v>
                </c:pt>
                <c:pt idx="3">
                  <c:v>275</c:v>
                </c:pt>
                <c:pt idx="4">
                  <c:v>285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A1E-407A-8092-22DB8470361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Количество земельных участков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scene3d>
              <a:camera prst="orthographicFront"/>
              <a:lightRig rig="threePt" dir="t"/>
            </a:scene3d>
            <a:sp3d>
              <a:bevelT w="82550" h="44450" prst="angle"/>
              <a:bevelB w="82550" h="44450" prst="angle"/>
              <a:contourClr>
                <a:srgbClr val="000000"/>
              </a:contourClr>
            </a:sp3d>
          </c:spPr>
          <c:dLbls>
            <c:spPr>
              <a:noFill/>
              <a:ln>
                <a:noFill/>
              </a:ln>
              <a:effectLst/>
            </c:sp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Лист1!$C$2:$C$6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A1E-407A-8092-22DB84703616}"/>
            </c:ext>
          </c:extLst>
        </c:ser>
        <c:dLbls>
          <c:showVal val="1"/>
        </c:dLbls>
        <c:axId val="120162560"/>
        <c:axId val="120176640"/>
      </c:barChart>
      <c:catAx>
        <c:axId val="12016256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20176640"/>
        <c:crosses val="autoZero"/>
        <c:auto val="1"/>
        <c:lblAlgn val="ctr"/>
        <c:lblOffset val="100"/>
      </c:catAx>
      <c:valAx>
        <c:axId val="120176640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20162560"/>
        <c:crosses val="autoZero"/>
        <c:crossBetween val="between"/>
      </c:valAx>
      <c:spPr>
        <a:scene3d>
          <a:camera prst="orthographicFront"/>
          <a:lightRig rig="threePt" dir="t"/>
        </a:scene3d>
        <a:sp3d prstMaterial="legacyWireframe"/>
      </c:spPr>
    </c:plotArea>
    <c:plotVisOnly val="1"/>
    <c:dispBlanksAs val="zero"/>
  </c:chart>
  <c:spPr>
    <a:scene3d>
      <a:camera prst="orthographicFront"/>
      <a:lightRig rig="threePt" dir="t"/>
    </a:scene3d>
    <a:sp3d prstMaterial="metal">
      <a:bevelT w="38100" h="57150" prst="angle"/>
    </a:sp3d>
  </c:spPr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9"/>
  <c:chart>
    <c:autoTitleDeleted val="1"/>
    <c:plotArea>
      <c:layout>
        <c:manualLayout>
          <c:layoutTarget val="inner"/>
          <c:xMode val="edge"/>
          <c:yMode val="edge"/>
          <c:x val="2.6046410340406261E-2"/>
          <c:y val="1.1469453774037318E-2"/>
          <c:w val="0.60546791900740971"/>
          <c:h val="0.81464369283899696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 вещном праве</c:v>
                </c:pt>
              </c:strCache>
            </c:strRef>
          </c:tx>
          <c:spPr>
            <a:solidFill>
              <a:srgbClr val="CB3B23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1720</c:v>
                </c:pt>
                <c:pt idx="1">
                  <c:v>1730</c:v>
                </c:pt>
                <c:pt idx="2">
                  <c:v>1723</c:v>
                </c:pt>
                <c:pt idx="3">
                  <c:v>1697</c:v>
                </c:pt>
                <c:pt idx="4">
                  <c:v>1648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2B51-4260-BCB7-8528C9C7F4F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 казне</c:v>
                </c:pt>
              </c:strCache>
            </c:strRef>
          </c:tx>
          <c:spPr>
            <a:solidFill>
              <a:srgbClr val="92D050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251</c:v>
                </c:pt>
                <c:pt idx="1">
                  <c:v>252</c:v>
                </c:pt>
                <c:pt idx="2">
                  <c:v>232</c:v>
                </c:pt>
                <c:pt idx="3">
                  <c:v>226</c:v>
                </c:pt>
                <c:pt idx="4">
                  <c:v>238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2B51-4260-BCB7-8528C9C7F4F1}"/>
            </c:ext>
          </c:extLst>
        </c:ser>
        <c:dLbls>
          <c:showVal val="1"/>
        </c:dLbls>
        <c:gapWidth val="50"/>
        <c:overlap val="100"/>
        <c:axId val="105691392"/>
        <c:axId val="107020288"/>
      </c:barChart>
      <c:lineChart>
        <c:grouping val="standard"/>
        <c:ser>
          <c:idx val="2"/>
          <c:order val="2"/>
          <c:tx>
            <c:strRef>
              <c:f>Лист1!$D$1</c:f>
              <c:strCache>
                <c:ptCount val="1"/>
                <c:pt idx="0">
                  <c:v>Общее количество объектов</c:v>
                </c:pt>
              </c:strCache>
            </c:strRef>
          </c:tx>
          <c:spPr>
            <a:ln w="25400">
              <a:solidFill>
                <a:schemeClr val="accent1"/>
              </a:solidFill>
            </a:ln>
          </c:spPr>
          <c:marker>
            <c:spPr>
              <a:solidFill>
                <a:schemeClr val="accent1"/>
              </a:solidFill>
              <a:ln>
                <a:solidFill>
                  <a:schemeClr val="accent1"/>
                </a:solidFill>
              </a:ln>
            </c:spPr>
          </c:marker>
          <c:dLbls>
            <c:dLbl>
              <c:idx val="0"/>
              <c:layout>
                <c:manualLayout>
                  <c:x val="-5.0908892938066795E-2"/>
                  <c:y val="-9.1755630192298571E-2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2E4-4CEA-91AE-5DACAA7A724E}"/>
                </c:ext>
              </c:extLst>
            </c:dLbl>
            <c:dLbl>
              <c:idx val="1"/>
              <c:layout>
                <c:manualLayout>
                  <c:x val="-5.0908892938066816E-2"/>
                  <c:y val="-9.1755630192298571E-2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2E4-4CEA-91AE-5DACAA7A724E}"/>
                </c:ext>
              </c:extLst>
            </c:dLbl>
            <c:dLbl>
              <c:idx val="2"/>
              <c:layout>
                <c:manualLayout>
                  <c:x val="-5.0908892938066823E-2"/>
                  <c:y val="-8.6020903305279922E-2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2E4-4CEA-91AE-5DACAA7A724E}"/>
                </c:ext>
              </c:extLst>
            </c:dLbl>
            <c:dLbl>
              <c:idx val="3"/>
              <c:layout>
                <c:manualLayout>
                  <c:x val="-5.3276748423558257E-2"/>
                  <c:y val="-7.4551449531242542E-2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2E4-4CEA-91AE-5DACAA7A724E}"/>
                </c:ext>
              </c:extLst>
            </c:dLbl>
            <c:dLbl>
              <c:idx val="4"/>
              <c:layout>
                <c:manualLayout>
                  <c:x val="-5.0908892938066795E-2"/>
                  <c:y val="-9.1755630192298571E-2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2E4-4CEA-91AE-5DACAA7A724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1971</c:v>
                </c:pt>
                <c:pt idx="1">
                  <c:v>1982</c:v>
                </c:pt>
                <c:pt idx="2">
                  <c:v>1955</c:v>
                </c:pt>
                <c:pt idx="3">
                  <c:v>1923</c:v>
                </c:pt>
                <c:pt idx="4">
                  <c:v>1886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2E4-4CEA-91AE-5DACAA7A724E}"/>
            </c:ext>
          </c:extLst>
        </c:ser>
        <c:dLbls>
          <c:showVal val="1"/>
        </c:dLbls>
        <c:marker val="1"/>
        <c:axId val="105691392"/>
        <c:axId val="107020288"/>
      </c:lineChart>
      <c:catAx>
        <c:axId val="105691392"/>
        <c:scaling>
          <c:orientation val="minMax"/>
        </c:scaling>
        <c:axPos val="b"/>
        <c:numFmt formatCode="0" sourceLinked="0"/>
        <c:tickLblPos val="nextTo"/>
        <c:txPr>
          <a:bodyPr/>
          <a:lstStyle/>
          <a:p>
            <a:pPr>
              <a:defRPr sz="14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07020288"/>
        <c:crosses val="autoZero"/>
        <c:auto val="1"/>
        <c:lblAlgn val="ctr"/>
        <c:lblOffset val="100"/>
      </c:catAx>
      <c:valAx>
        <c:axId val="107020288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105691392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400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400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63867793119534033"/>
          <c:y val="1.5580846554061322E-2"/>
          <c:w val="0.30212568166737308"/>
          <c:h val="0.932806611462771"/>
        </c:manualLayout>
      </c:layout>
      <c:txPr>
        <a:bodyPr/>
        <a:lstStyle/>
        <a:p>
          <a:pPr>
            <a:defRPr sz="1400" b="1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9"/>
  <c:chart>
    <c:autoTitleDeleted val="1"/>
    <c:plotArea>
      <c:layout>
        <c:manualLayout>
          <c:layoutTarget val="inner"/>
          <c:xMode val="edge"/>
          <c:yMode val="edge"/>
          <c:x val="0"/>
          <c:y val="0.12359939441162859"/>
          <c:w val="0.9201336403738456"/>
          <c:h val="0.70706943524444055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B67B4A"/>
            </a:solidFill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 prst="coolSlant"/>
            </a:sp3d>
          </c:spPr>
          <c:dLbls>
            <c:dLbl>
              <c:idx val="0"/>
              <c:layout>
                <c:manualLayout>
                  <c:x val="8.3333333333333558E-3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FD4-4013-8223-CFFA2654C2BE}"/>
                </c:ext>
              </c:extLst>
            </c:dLbl>
            <c:dLbl>
              <c:idx val="1"/>
              <c:layout>
                <c:manualLayout>
                  <c:x val="-1.0673082371721061E-3"/>
                  <c:y val="-1.7452459815344625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FD4-4013-8223-CFFA2654C2BE}"/>
                </c:ext>
              </c:extLst>
            </c:dLbl>
            <c:dLbl>
              <c:idx val="2"/>
              <c:layout>
                <c:manualLayout>
                  <c:x val="2.0833333333333498E-3"/>
                  <c:y val="-9.3750000000000847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49A-4C94-9CDB-51D9097BF01B}"/>
                </c:ext>
              </c:extLst>
            </c:dLbl>
            <c:dLbl>
              <c:idx val="3"/>
              <c:layout>
                <c:manualLayout>
                  <c:x val="4.1666666666666692E-3"/>
                  <c:y val="-6.2500000000000134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49A-4C94-9CDB-51D9097BF01B}"/>
                </c:ext>
              </c:extLst>
            </c:dLbl>
            <c:dLbl>
              <c:idx val="4"/>
              <c:layout>
                <c:manualLayout>
                  <c:x val="4.1666666666666692E-3"/>
                  <c:y val="-9.3750000000000847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49A-4C94-9CDB-51D9097BF01B}"/>
                </c:ext>
              </c:extLst>
            </c:dLbl>
            <c:numFmt formatCode="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\О\с\н\о\в\н\о\й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Лист1!$B$2:$B$6</c:f>
              <c:numCache>
                <c:formatCode>\О\с\н\о\в\н\о\й</c:formatCode>
                <c:ptCount val="5"/>
                <c:pt idx="0">
                  <c:v>301</c:v>
                </c:pt>
                <c:pt idx="1">
                  <c:v>302</c:v>
                </c:pt>
                <c:pt idx="2">
                  <c:v>301</c:v>
                </c:pt>
                <c:pt idx="3">
                  <c:v>290</c:v>
                </c:pt>
                <c:pt idx="4">
                  <c:v>291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449A-4C94-9CDB-51D9097BF01B}"/>
            </c:ext>
          </c:extLst>
        </c:ser>
        <c:gapWidth val="50"/>
        <c:overlap val="100"/>
        <c:axId val="107078016"/>
        <c:axId val="107079552"/>
      </c:barChart>
      <c:catAx>
        <c:axId val="107078016"/>
        <c:scaling>
          <c:orientation val="minMax"/>
        </c:scaling>
        <c:axPos val="b"/>
        <c:numFmt formatCode="0" sourceLinked="0"/>
        <c:tickLblPos val="nextTo"/>
        <c:txPr>
          <a:bodyPr/>
          <a:lstStyle/>
          <a:p>
            <a:pPr>
              <a:defRPr sz="12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07079552"/>
        <c:crosses val="autoZero"/>
        <c:auto val="1"/>
        <c:lblAlgn val="ctr"/>
        <c:lblOffset val="100"/>
      </c:catAx>
      <c:valAx>
        <c:axId val="107079552"/>
        <c:scaling>
          <c:orientation val="minMax"/>
        </c:scaling>
        <c:delete val="1"/>
        <c:axPos val="l"/>
        <c:majorGridlines/>
        <c:numFmt formatCode="\О\с\н\о\в\н\о\й" sourceLinked="1"/>
        <c:tickLblPos val="none"/>
        <c:crossAx val="10707801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2336888818287467"/>
          <c:y val="0"/>
          <c:w val="0.54845560053078501"/>
          <c:h val="0.8410549933605021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Распределение объектов недвижимости</c:v>
                </c:pt>
              </c:strCache>
            </c:strRef>
          </c:tx>
          <c:spPr>
            <a:ln>
              <a:solidFill>
                <a:schemeClr val="tx1">
                  <a:alpha val="58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dPt>
            <c:idx val="0"/>
            <c:spPr>
              <a:gradFill flip="none" rotWithShape="1">
                <a:gsLst>
                  <a:gs pos="0">
                    <a:schemeClr val="accent3">
                      <a:lumMod val="40000"/>
                      <a:lumOff val="60000"/>
                    </a:schemeClr>
                  </a:gs>
                  <a:gs pos="46000">
                    <a:schemeClr val="accent3">
                      <a:lumMod val="95000"/>
                      <a:lumOff val="5000"/>
                    </a:schemeClr>
                  </a:gs>
                  <a:gs pos="100000">
                    <a:schemeClr val="accent3">
                      <a:lumMod val="60000"/>
                    </a:schemeClr>
                  </a:gs>
                </a:gsLst>
                <a:path path="circle">
                  <a:fillToRect l="50000" t="130000" r="50000" b="-30000"/>
                </a:path>
                <a:tileRect/>
              </a:gradFill>
              <a:ln w="6350">
                <a:solidFill>
                  <a:schemeClr val="tx1">
                    <a:alpha val="45000"/>
                  </a:schemeClr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71A6-488F-9C05-C35CCFE482CF}"/>
              </c:ext>
            </c:extLst>
          </c:dPt>
          <c:dPt>
            <c:idx val="1"/>
            <c:spPr>
              <a:solidFill>
                <a:schemeClr val="accent2"/>
              </a:solidFill>
              <a:ln>
                <a:solidFill>
                  <a:schemeClr val="tx1">
                    <a:alpha val="58000"/>
                  </a:schemeClr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1A6-488F-9C05-C35CCFE482CF}"/>
              </c:ext>
            </c:extLst>
          </c:dPt>
          <c:dLbls>
            <c:dLbl>
              <c:idx val="0"/>
              <c:layout>
                <c:manualLayout>
                  <c:x val="0.32233464038860532"/>
                  <c:y val="-3.4891707495764479E-2"/>
                </c:manualLayout>
              </c:layout>
              <c:showPercent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1A6-488F-9C05-C35CCFE482CF}"/>
                </c:ext>
              </c:extLst>
            </c:dLbl>
            <c:dLbl>
              <c:idx val="1"/>
              <c:layout>
                <c:manualLayout>
                  <c:x val="-0.22753033439195655"/>
                  <c:y val="-1.1630569165254824E-2"/>
                </c:manualLayout>
              </c:layout>
              <c:showPercent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1A6-488F-9C05-C35CCFE482C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Percent val="1"/>
            <c:showLeaderLines val="1"/>
            <c:leaderLines>
              <c:spPr>
                <a:ln w="9525" cap="flat" cmpd="sng" algn="ctr">
                  <a:solidFill>
                    <a:schemeClr val="tx1"/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на вещном праве</c:v>
                </c:pt>
                <c:pt idx="1">
                  <c:v>в казне</c:v>
                </c:pt>
              </c:strCache>
            </c:strRef>
          </c:cat>
          <c:val>
            <c:numRef>
              <c:f>Лист1!$B$2:$B$3</c:f>
              <c:numCache>
                <c:formatCode>\О\с\н\о\в\н\о\й</c:formatCode>
                <c:ptCount val="2"/>
                <c:pt idx="0">
                  <c:v>4457</c:v>
                </c:pt>
                <c:pt idx="1">
                  <c:v>368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1A6-488F-9C05-C35CCFE482CF}"/>
            </c:ext>
          </c:extLst>
        </c:ser>
        <c:dLbls>
          <c:showPercent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9343601858940751"/>
          <c:y val="0.88392325655936654"/>
          <c:w val="0.73068530225702943"/>
          <c:h val="0.11140391043545952"/>
        </c:manualLayout>
      </c:layout>
      <c:txPr>
        <a:bodyPr/>
        <a:lstStyle/>
        <a:p>
          <a:pPr>
            <a:defRPr sz="12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42"/>
  <c:chart>
    <c:autoTitleDeleted val="1"/>
    <c:plotArea>
      <c:layout/>
      <c:doughnutChart>
        <c:varyColors val="1"/>
        <c:firstSliceAng val="0"/>
        <c:holeSize val="50"/>
      </c:doughnutChart>
    </c:plotArea>
    <c:legend>
      <c:legendPos val="b"/>
      <c:layout/>
    </c:legend>
    <c:plotVisOnly val="1"/>
    <c:dispBlanksAs val="zero"/>
  </c:chart>
  <c:spPr>
    <a:noFill/>
  </c:spPr>
  <c:externalData r:id="rId1"/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9"/>
  <c:chart>
    <c:title>
      <c:tx>
        <c:rich>
          <a:bodyPr/>
          <a:lstStyle/>
          <a:p>
            <a:pPr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Передано из собственности Ивановской области в собственность муниципальных образований</a:t>
            </a:r>
          </a:p>
        </c:rich>
      </c:tx>
      <c:layout/>
    </c:title>
    <c:plotArea>
      <c:layout/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передано</c:v>
                </c:pt>
              </c:strCache>
            </c:strRef>
          </c:tx>
          <c:spPr>
            <a:solidFill>
              <a:srgbClr val="CB3B23"/>
            </a:solidFill>
          </c:spPr>
          <c:dLbls>
            <c:dLbl>
              <c:idx val="0"/>
              <c:layout>
                <c:manualLayout>
                  <c:x val="-3.5060149899806799E-3"/>
                  <c:y val="-0.13189871840142914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DC1-4F20-B704-424835B430E8}"/>
                </c:ext>
              </c:extLst>
            </c:dLbl>
            <c:dLbl>
              <c:idx val="1"/>
              <c:layout>
                <c:manualLayout>
                  <c:x val="9.4526512675603203E-4"/>
                  <c:y val="-0.25545318340559681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DC1-4F20-B704-424835B430E8}"/>
                </c:ext>
              </c:extLst>
            </c:dLbl>
            <c:dLbl>
              <c:idx val="2"/>
              <c:layout>
                <c:manualLayout>
                  <c:x val="-5.6235581422115913E-3"/>
                  <c:y val="-0.27890730574560674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DC1-4F20-B704-424835B430E8}"/>
                </c:ext>
              </c:extLst>
            </c:dLbl>
            <c:dLbl>
              <c:idx val="3"/>
              <c:layout>
                <c:manualLayout>
                  <c:x val="1.9990008123612363E-3"/>
                  <c:y val="-0.24385380002193821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DC1-4F20-B704-424835B430E8}"/>
                </c:ext>
              </c:extLst>
            </c:dLbl>
            <c:dLbl>
              <c:idx val="4"/>
              <c:layout>
                <c:manualLayout>
                  <c:x val="-3.6906555104624175E-4"/>
                  <c:y val="-0.1734240603759169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DC1-4F20-B704-424835B430E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13</c:v>
                </c:pt>
                <c:pt idx="1">
                  <c:v>73</c:v>
                </c:pt>
                <c:pt idx="2">
                  <c:v>77</c:v>
                </c:pt>
                <c:pt idx="3">
                  <c:v>57</c:v>
                </c:pt>
                <c:pt idx="4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2DC1-4F20-B704-424835B430E8}"/>
            </c:ext>
          </c:extLst>
        </c:ser>
        <c:gapWidth val="50"/>
        <c:overlap val="100"/>
        <c:axId val="108361600"/>
        <c:axId val="108363136"/>
      </c:barChart>
      <c:catAx>
        <c:axId val="10836160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08363136"/>
        <c:crosses val="autoZero"/>
        <c:auto val="1"/>
        <c:lblAlgn val="ctr"/>
        <c:lblOffset val="100"/>
      </c:catAx>
      <c:valAx>
        <c:axId val="108363136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10836160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perspective val="30"/>
    </c:view3D>
    <c:plotArea>
      <c:layout/>
      <c:bar3DChart>
        <c:barDir val="col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передано</c:v>
                </c:pt>
              </c:strCache>
            </c:strRef>
          </c:tx>
          <c:spPr>
            <a:solidFill>
              <a:srgbClr val="CB3B23"/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dLbls>
            <c:dLbl>
              <c:idx val="0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49E-42C8-958D-6A9B78AFDB65}"/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49E-42C8-958D-6A9B78AFDB65}"/>
                </c:ext>
              </c:extLst>
            </c:dLbl>
            <c:dLbl>
              <c:idx val="3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49E-42C8-958D-6A9B78AFDB6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2</c:v>
                </c:pt>
                <c:pt idx="3">
                  <c:v>0</c:v>
                </c:pt>
                <c:pt idx="4">
                  <c:v>39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449E-42C8-958D-6A9B78AFDB6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принято</c:v>
                </c:pt>
              </c:strCache>
            </c:strRef>
          </c:tx>
          <c:spPr>
            <a:solidFill>
              <a:srgbClr val="92D050"/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dLbls>
            <c:dLbl>
              <c:idx val="4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49E-42C8-958D-6A9B78AFDB6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</c:v>
                </c:pt>
                <c:pt idx="1">
                  <c:v>6</c:v>
                </c:pt>
                <c:pt idx="2">
                  <c:v>5</c:v>
                </c:pt>
                <c:pt idx="3">
                  <c:v>2</c:v>
                </c:pt>
                <c:pt idx="4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449E-42C8-958D-6A9B78AFDB65}"/>
            </c:ext>
          </c:extLst>
        </c:ser>
        <c:gapWidth val="75"/>
        <c:gapDepth val="75"/>
        <c:shape val="box"/>
        <c:axId val="105136896"/>
        <c:axId val="105138432"/>
        <c:axId val="0"/>
      </c:bar3DChart>
      <c:catAx>
        <c:axId val="10513689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2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05138432"/>
        <c:crosses val="autoZero"/>
        <c:auto val="1"/>
        <c:lblAlgn val="ctr"/>
        <c:lblOffset val="100"/>
      </c:catAx>
      <c:valAx>
        <c:axId val="105138432"/>
        <c:scaling>
          <c:orientation val="minMax"/>
        </c:scaling>
        <c:delete val="1"/>
        <c:axPos val="l"/>
        <c:majorGridlines/>
        <c:minorGridlines/>
        <c:numFmt formatCode="0%" sourceLinked="1"/>
        <c:tickLblPos val="nextTo"/>
        <c:crossAx val="10513689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9112036679719877"/>
          <c:y val="0.17313623063528821"/>
          <c:w val="0.19381520013158643"/>
          <c:h val="0.64802807546627916"/>
        </c:manualLayout>
      </c:layout>
      <c:txPr>
        <a:bodyPr/>
        <a:lstStyle/>
        <a:p>
          <a:pPr>
            <a:defRPr sz="14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9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принято в собственность Ивановской области, шт</c:v>
                </c:pt>
              </c:strCache>
            </c:strRef>
          </c:tx>
          <c:spPr>
            <a:solidFill>
              <a:srgbClr val="CB3B23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33</c:v>
                </c:pt>
                <c:pt idx="1">
                  <c:v>41</c:v>
                </c:pt>
                <c:pt idx="2">
                  <c:v>20</c:v>
                </c:pt>
                <c:pt idx="3">
                  <c:v>26</c:v>
                </c:pt>
                <c:pt idx="4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32B5-4422-B1C4-D649DA8E02C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передано в муниципальную собственность,
шт.</c:v>
                </c:pt>
              </c:strCache>
            </c:strRef>
          </c:tx>
          <c:spPr>
            <a:solidFill>
              <a:srgbClr val="92D050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30</c:v>
                </c:pt>
                <c:pt idx="1">
                  <c:v>37</c:v>
                </c:pt>
                <c:pt idx="2">
                  <c:v>18</c:v>
                </c:pt>
                <c:pt idx="3">
                  <c:v>21</c:v>
                </c:pt>
                <c:pt idx="4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32B5-4422-B1C4-D649DA8E02C6}"/>
            </c:ext>
          </c:extLst>
        </c:ser>
        <c:dLbls>
          <c:showVal val="1"/>
        </c:dLbls>
        <c:gapWidth val="75"/>
        <c:axId val="118534144"/>
        <c:axId val="118535680"/>
      </c:barChart>
      <c:catAx>
        <c:axId val="118534144"/>
        <c:scaling>
          <c:orientation val="minMax"/>
        </c:scaling>
        <c:axPos val="b"/>
        <c:numFmt formatCode="0" sourceLinked="0"/>
        <c:majorTickMark val="none"/>
        <c:tickLblPos val="nextTo"/>
        <c:txPr>
          <a:bodyPr/>
          <a:lstStyle/>
          <a:p>
            <a:pPr>
              <a:defRPr sz="14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8535680"/>
        <c:crosses val="autoZero"/>
        <c:auto val="1"/>
        <c:lblAlgn val="ctr"/>
        <c:lblOffset val="100"/>
      </c:catAx>
      <c:valAx>
        <c:axId val="118535680"/>
        <c:scaling>
          <c:orientation val="minMax"/>
        </c:scaling>
        <c:axPos val="l"/>
        <c:numFmt formatCode="General" sourceLinked="1"/>
        <c:majorTickMark val="none"/>
        <c:tickLblPos val="none"/>
        <c:crossAx val="118534144"/>
        <c:crosses val="autoZero"/>
        <c:crossBetween val="between"/>
      </c:valAx>
    </c:plotArea>
    <c:legend>
      <c:legendPos val="b"/>
      <c:legendEntry>
        <c:idx val="0"/>
        <c:txPr>
          <a:bodyPr/>
          <a:lstStyle/>
          <a:p>
            <a:pPr>
              <a:defRPr sz="1400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400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1.47892085031128E-2"/>
          <c:y val="0.78991778204851204"/>
          <c:w val="0.98521079149688717"/>
          <c:h val="0.18993037034176963"/>
        </c:manualLayout>
      </c:layout>
      <c:txPr>
        <a:bodyPr/>
        <a:lstStyle/>
        <a:p>
          <a:pPr>
            <a:defRPr sz="1400" b="1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spPr>
    <a:noFill/>
  </c:spPr>
  <c:txPr>
    <a:bodyPr/>
    <a:lstStyle/>
    <a:p>
      <a:pPr>
        <a:defRPr sz="1800"/>
      </a:pPr>
      <a:endParaRPr lang="ru-RU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0.03854</cdr:x>
      <cdr:y>0.05017</cdr:y>
    </cdr:from>
    <cdr:to>
      <cdr:x>0.96146</cdr:x>
      <cdr:y>0.95318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12166" y="111176"/>
          <a:ext cx="2686053" cy="200105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0.01893</cdr:x>
      <cdr:y>0</cdr:y>
    </cdr:from>
    <cdr:to>
      <cdr:x>0.98811</cdr:x>
      <cdr:y>0.92642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73447" y="-11654"/>
          <a:ext cx="3760915" cy="20529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400" b="1" baseline="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По состоянию на</a:t>
          </a:r>
          <a:r>
            <a:rPr lang="ru-RU" sz="14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 01.01.2026</a:t>
          </a:r>
          <a:endParaRPr lang="ru-RU" sz="1400" b="1" baseline="0" dirty="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pPr algn="ctr"/>
          <a:endParaRPr lang="ru-RU" sz="500" b="1" baseline="0" dirty="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pPr algn="ctr"/>
          <a:r>
            <a:rPr lang="ru-RU" sz="14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Количество</a:t>
          </a:r>
          <a:r>
            <a:rPr lang="ru-RU" sz="1400" b="1" baseline="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 объектов  недвижимости </a:t>
          </a:r>
          <a:endParaRPr lang="ru-RU" sz="1400" baseline="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pPr algn="ctr"/>
          <a:r>
            <a:rPr lang="ru-RU" sz="4800" b="1" baseline="0" dirty="0">
              <a:ln w="12700">
                <a:solidFill>
                  <a:schemeClr val="tx1"/>
                </a:solidFill>
                <a:prstDash val="solid"/>
              </a:ln>
              <a:solidFill>
                <a:srgbClr val="92D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4825</a:t>
          </a:r>
          <a:r>
            <a:rPr lang="ru-RU" sz="5400" baseline="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rPr>
            <a:t> </a:t>
          </a:r>
        </a:p>
        <a:p xmlns:a="http://schemas.openxmlformats.org/drawingml/2006/main">
          <a:pPr algn="ctr"/>
          <a:endParaRPr lang="ru-RU" sz="1800" baseline="0" dirty="0">
            <a:solidFill>
              <a:schemeClr val="bg1"/>
            </a:solidFill>
          </a:endParaRPr>
        </a:p>
        <a:p xmlns:a="http://schemas.openxmlformats.org/drawingml/2006/main">
          <a:pPr algn="ctr"/>
          <a:r>
            <a:rPr lang="ru-RU" sz="1800" baseline="0" dirty="0">
              <a:solidFill>
                <a:schemeClr val="bg1"/>
              </a:solidFill>
            </a:rPr>
            <a:t> </a:t>
          </a:r>
          <a:endParaRPr lang="ru-RU" sz="18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0.0345</cdr:x>
      <cdr:y>0.08403</cdr:y>
    </cdr:from>
    <cdr:to>
      <cdr:x>0.99041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16659" y="256075"/>
          <a:ext cx="3232154" cy="27913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20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Количество </a:t>
          </a:r>
          <a:r>
            <a:rPr lang="ru-RU" sz="2000" b="1" baseline="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переданных </a:t>
          </a:r>
        </a:p>
        <a:p xmlns:a="http://schemas.openxmlformats.org/drawingml/2006/main">
          <a:pPr algn="ctr"/>
          <a:r>
            <a:rPr lang="ru-RU" sz="2000" b="1" baseline="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объектов за  5 лет </a:t>
          </a:r>
        </a:p>
        <a:p xmlns:a="http://schemas.openxmlformats.org/drawingml/2006/main">
          <a:pPr algn="ctr"/>
          <a:endParaRPr lang="ru-RU" sz="2400" b="1" dirty="0">
            <a:ln w="3175">
              <a:solidFill>
                <a:schemeClr val="tx1"/>
              </a:solidFill>
            </a:ln>
            <a:solidFill>
              <a:srgbClr val="92D050"/>
            </a:solidFill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pPr algn="ctr"/>
          <a:r>
            <a:rPr lang="ru-RU" sz="7500" b="1" baseline="0" dirty="0">
              <a:ln w="3175">
                <a:solidFill>
                  <a:schemeClr val="tx1"/>
                </a:solidFill>
              </a:ln>
              <a:solidFill>
                <a:srgbClr val="92D050"/>
              </a:solidFill>
              <a:latin typeface="Times New Roman" pitchFamily="18" charset="0"/>
              <a:cs typeface="Times New Roman" pitchFamily="18" charset="0"/>
            </a:rPr>
            <a:t>269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1</cdr:x>
      <cdr:y>0.09694</cdr:y>
    </cdr:to>
    <cdr:sp macro="" textlink="">
      <cdr:nvSpPr>
        <cdr:cNvPr id="2" name="TextBox 11">
          <a:extLst xmlns:a="http://schemas.openxmlformats.org/drawingml/2006/main">
            <a:ext uri="{FF2B5EF4-FFF2-40B4-BE49-F238E27FC236}">
              <a16:creationId xmlns="" xmlns:a16="http://schemas.microsoft.com/office/drawing/2014/main" id="{B72D47AF-4376-423C-AB60-FBF0C9A5D0D1}"/>
            </a:ext>
          </a:extLst>
        </cdr:cNvPr>
        <cdr:cNvSpPr txBox="1"/>
      </cdr:nvSpPr>
      <cdr:spPr>
        <a:xfrm xmlns:a="http://schemas.openxmlformats.org/drawingml/2006/main">
          <a:off x="-5072066" y="-1142984"/>
          <a:ext cx="3857652" cy="276999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200" b="1" dirty="0">
              <a:latin typeface="Times New Roman" pitchFamily="18" charset="0"/>
              <a:cs typeface="Times New Roman" pitchFamily="18" charset="0"/>
            </a:rPr>
            <a:t>Доходы от продажи имущества (млн. руб.)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0.45863</cdr:x>
      <cdr:y>0.19465</cdr:y>
    </cdr:from>
    <cdr:to>
      <cdr:x>0.51102</cdr:x>
      <cdr:y>0.27518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="" xmlns:a16="http://schemas.microsoft.com/office/drawing/2014/main" id="{8B43C901-8D4D-4EC1-A7B2-3872B6F51B4D}"/>
            </a:ext>
          </a:extLst>
        </cdr:cNvPr>
        <cdr:cNvSpPr txBox="1"/>
      </cdr:nvSpPr>
      <cdr:spPr>
        <a:xfrm xmlns:a="http://schemas.openxmlformats.org/drawingml/2006/main">
          <a:off x="3782224" y="870192"/>
          <a:ext cx="432048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>
              <a:latin typeface="Times New Roman" panose="02020603050405020304" pitchFamily="18" charset="0"/>
              <a:cs typeface="Times New Roman" panose="02020603050405020304" pitchFamily="18" charset="0"/>
            </a:rPr>
            <a:t>39,5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29837" cy="497126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1"/>
            <a:ext cx="2929837" cy="497126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r">
              <a:defRPr sz="1200"/>
            </a:lvl1pPr>
          </a:lstStyle>
          <a:p>
            <a:fld id="{90121039-7287-4FB6-8E7E-B9348D0E8671}" type="datetimeFigureOut">
              <a:rPr lang="ru-RU" smtClean="0"/>
              <a:pPr/>
              <a:t>25.02.2026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0" tIns="45715" rIns="91430" bIns="45715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5"/>
            <a:ext cx="5408930" cy="4474131"/>
          </a:xfrm>
          <a:prstGeom prst="rect">
            <a:avLst/>
          </a:prstGeom>
        </p:spPr>
        <p:txBody>
          <a:bodyPr vert="horz" lIns="91430" tIns="45715" rIns="91430" bIns="45715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3663"/>
            <a:ext cx="2929837" cy="497126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3"/>
            <a:ext cx="2929837" cy="497126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r">
              <a:defRPr sz="1200"/>
            </a:lvl1pPr>
          </a:lstStyle>
          <a:p>
            <a:fld id="{0E1076DA-F9AF-4CC2-95EE-FB7E8725FC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37342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076DA-F9AF-4CC2-95EE-FB7E8725FC8C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66064-9177-4AEE-963F-4B568AF6314F}" type="datetimeFigureOut">
              <a:rPr lang="ru-RU" smtClean="0"/>
              <a:pPr/>
              <a:t>25.02.2026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7BF29-319B-4109-9DA1-CE5A5AB429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97779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66064-9177-4AEE-963F-4B568AF6314F}" type="datetimeFigureOut">
              <a:rPr lang="ru-RU" smtClean="0"/>
              <a:pPr/>
              <a:t>25.02.2026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7BF29-319B-4109-9DA1-CE5A5AB429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40938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66064-9177-4AEE-963F-4B568AF6314F}" type="datetimeFigureOut">
              <a:rPr lang="ru-RU" smtClean="0"/>
              <a:pPr/>
              <a:t>25.02.2026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7BF29-319B-4109-9DA1-CE5A5AB429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585193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11694" y="6400892"/>
            <a:ext cx="2212465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lt"/>
              </a:rPr>
              <a:t>© 2018 </a:t>
            </a:r>
            <a:r>
              <a:rPr lang="en-US" sz="9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j-lt"/>
              </a:rPr>
              <a:t>Slidefabric.com</a:t>
            </a: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j-lt"/>
              </a:rPr>
              <a:t> All rights reserved.</a:t>
            </a:r>
            <a:endParaRPr lang="en-US" sz="900" b="0" i="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153987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66064-9177-4AEE-963F-4B568AF6314F}" type="datetimeFigureOut">
              <a:rPr lang="ru-RU" smtClean="0"/>
              <a:pPr/>
              <a:t>25.02.2026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7BF29-319B-4109-9DA1-CE5A5AB429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229589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66064-9177-4AEE-963F-4B568AF6314F}" type="datetimeFigureOut">
              <a:rPr lang="ru-RU" smtClean="0"/>
              <a:pPr/>
              <a:t>25.02.2026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7BF29-319B-4109-9DA1-CE5A5AB429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048759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66064-9177-4AEE-963F-4B568AF6314F}" type="datetimeFigureOut">
              <a:rPr lang="ru-RU" smtClean="0"/>
              <a:pPr/>
              <a:t>25.02.2026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7BF29-319B-4109-9DA1-CE5A5AB429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10536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66064-9177-4AEE-963F-4B568AF6314F}" type="datetimeFigureOut">
              <a:rPr lang="ru-RU" smtClean="0"/>
              <a:pPr/>
              <a:t>25.02.2026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7BF29-319B-4109-9DA1-CE5A5AB429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54597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66064-9177-4AEE-963F-4B568AF6314F}" type="datetimeFigureOut">
              <a:rPr lang="ru-RU" smtClean="0"/>
              <a:pPr/>
              <a:t>25.02.2026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7BF29-319B-4109-9DA1-CE5A5AB429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634910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66064-9177-4AEE-963F-4B568AF6314F}" type="datetimeFigureOut">
              <a:rPr lang="ru-RU" smtClean="0"/>
              <a:pPr/>
              <a:t>25.02.2026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7BF29-319B-4109-9DA1-CE5A5AB429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603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66064-9177-4AEE-963F-4B568AF6314F}" type="datetimeFigureOut">
              <a:rPr lang="ru-RU" smtClean="0"/>
              <a:pPr/>
              <a:t>25.02.2026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7BF29-319B-4109-9DA1-CE5A5AB429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48914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66064-9177-4AEE-963F-4B568AF6314F}" type="datetimeFigureOut">
              <a:rPr lang="ru-RU" smtClean="0"/>
              <a:pPr/>
              <a:t>25.02.2026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7BF29-319B-4109-9DA1-CE5A5AB429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85705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66064-9177-4AEE-963F-4B568AF6314F}" type="datetimeFigureOut">
              <a:rPr lang="ru-RU" smtClean="0"/>
              <a:pPr/>
              <a:t>25.02.2026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57BF29-319B-4109-9DA1-CE5A5AB429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18252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.xml"/><Relationship Id="rId3" Type="http://schemas.openxmlformats.org/officeDocument/2006/relationships/chart" Target="../charts/chart1.xml"/><Relationship Id="rId7" Type="http://schemas.openxmlformats.org/officeDocument/2006/relationships/chart" Target="../charts/chart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3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9.xml"/><Relationship Id="rId3" Type="http://schemas.openxmlformats.org/officeDocument/2006/relationships/chart" Target="../charts/chart15.xml"/><Relationship Id="rId7" Type="http://schemas.openxmlformats.org/officeDocument/2006/relationships/chart" Target="../charts/chart18.xml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chart" Target="../charts/chart17.xml"/><Relationship Id="rId4" Type="http://schemas.openxmlformats.org/officeDocument/2006/relationships/chart" Target="../charts/char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5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86116" y="0"/>
            <a:ext cx="2263231" cy="16106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428596" y="2404045"/>
            <a:ext cx="8215370" cy="138499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ОТЧЕТ О РАБОТЕ ДЕПАРТАМЕНТА УПРАВЛЕНИЯ ИМУЩЕСТВОМ </a:t>
            </a:r>
          </a:p>
          <a:p>
            <a:pPr algn="ctr"/>
            <a:r>
              <a:rPr lang="ru-RU" sz="28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ИВАНОВСКОЙ ОБЛАСТИ ЗА 2025 ГОД</a:t>
            </a:r>
          </a:p>
        </p:txBody>
      </p:sp>
      <p:pic>
        <p:nvPicPr>
          <p:cNvPr id="6" name="Рисунок 5" descr="original.jpg"/>
          <p:cNvPicPr>
            <a:picLocks noChangeAspect="1"/>
          </p:cNvPicPr>
          <p:nvPr/>
        </p:nvPicPr>
        <p:blipFill>
          <a:blip r:embed="rId3">
            <a:lum bright="-3000" contrast="-20000"/>
          </a:blip>
          <a:stretch>
            <a:fillRect/>
          </a:stretch>
        </p:blipFill>
        <p:spPr>
          <a:xfrm>
            <a:off x="452517" y="4501808"/>
            <a:ext cx="3145282" cy="20955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2857488" y="4303455"/>
            <a:ext cx="592932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Доклад подготовил:</a:t>
            </a:r>
          </a:p>
          <a:p>
            <a:pPr algn="r"/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Член Правительства </a:t>
            </a:r>
          </a:p>
          <a:p>
            <a:pPr algn="r"/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Ивановской области -</a:t>
            </a:r>
            <a:b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директор Департамента </a:t>
            </a:r>
          </a:p>
          <a:p>
            <a:pPr algn="r"/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управления имуществом </a:t>
            </a:r>
          </a:p>
          <a:p>
            <a:pPr algn="r"/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Ивановской области</a:t>
            </a:r>
            <a:b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Бусова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Н.Л.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="" xmlns:p14="http://schemas.microsoft.com/office/powerpoint/2010/main" val="1760495421"/>
              </p:ext>
            </p:extLst>
          </p:nvPr>
        </p:nvGraphicFramePr>
        <p:xfrm>
          <a:off x="4772382" y="2928934"/>
          <a:ext cx="4371618" cy="374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" name="Группа 20"/>
          <p:cNvGrpSpPr/>
          <p:nvPr/>
        </p:nvGrpSpPr>
        <p:grpSpPr>
          <a:xfrm>
            <a:off x="142844" y="0"/>
            <a:ext cx="8858280" cy="642918"/>
            <a:chOff x="192801" y="9366"/>
            <a:chExt cx="11808000" cy="746828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029" y="9366"/>
              <a:ext cx="1011110" cy="716271"/>
            </a:xfrm>
            <a:prstGeom prst="rect">
              <a:avLst/>
            </a:prstGeom>
          </p:spPr>
        </p:pic>
        <p:cxnSp>
          <p:nvCxnSpPr>
            <p:cNvPr id="10" name="Прямая соединительная линия 9"/>
            <p:cNvCxnSpPr/>
            <p:nvPr/>
          </p:nvCxnSpPr>
          <p:spPr>
            <a:xfrm>
              <a:off x="192801" y="756194"/>
              <a:ext cx="11808000" cy="0"/>
            </a:xfrm>
            <a:prstGeom prst="line">
              <a:avLst/>
            </a:prstGeom>
            <a:ln w="22225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Прямоугольник 13"/>
          <p:cNvSpPr/>
          <p:nvPr/>
        </p:nvSpPr>
        <p:spPr>
          <a:xfrm>
            <a:off x="745879" y="116104"/>
            <a:ext cx="8423737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Департамент </a:t>
            </a:r>
            <a:r>
              <a:rPr lang="en-US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управления </a:t>
            </a:r>
            <a:r>
              <a:rPr lang="en-US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имуществом </a:t>
            </a:r>
            <a:r>
              <a:rPr lang="en-US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Ивановской области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642918"/>
            <a:ext cx="872125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3525" indent="0" algn="ctr">
              <a:buNone/>
            </a:pPr>
            <a:r>
              <a:rPr 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осуществления следующих полномочий Департамента: </a:t>
            </a:r>
          </a:p>
        </p:txBody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285720" y="1214422"/>
            <a:ext cx="4263508" cy="1224136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установлению зон с особыми условиями использования территории (газопроводы)</a:t>
            </a:r>
            <a:endParaRPr lang="ru-RU" sz="2000" dirty="0"/>
          </a:p>
        </p:txBody>
      </p: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="" xmlns:p14="http://schemas.microsoft.com/office/powerpoint/2010/main" val="531629660"/>
              </p:ext>
            </p:extLst>
          </p:nvPr>
        </p:nvGraphicFramePr>
        <p:xfrm>
          <a:off x="0" y="2428868"/>
          <a:ext cx="4369889" cy="36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185719" y="6275258"/>
            <a:ext cx="47915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Итого за 5 лет подготовлено 951 распоряжений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714876" y="1214422"/>
            <a:ext cx="4286248" cy="175432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По подготовке заключений на проекты документов территориального планирований Российской Федерации, Ивановской области, муниципальных образований Ивановской области</a:t>
            </a:r>
          </a:p>
        </p:txBody>
      </p:sp>
    </p:spTree>
    <p:extLst>
      <p:ext uri="{BB962C8B-B14F-4D97-AF65-F5344CB8AC3E}">
        <p14:creationId xmlns="" xmlns:p14="http://schemas.microsoft.com/office/powerpoint/2010/main" val="20674101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2EFFC484-B694-4CFA-8D6E-7CB998C27889}"/>
              </a:ext>
            </a:extLst>
          </p:cNvPr>
          <p:cNvSpPr/>
          <p:nvPr/>
        </p:nvSpPr>
        <p:spPr>
          <a:xfrm>
            <a:off x="720263" y="214290"/>
            <a:ext cx="8423737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Департамент </a:t>
            </a:r>
            <a:r>
              <a:rPr lang="en-US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управления </a:t>
            </a:r>
            <a:r>
              <a:rPr lang="en-US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имуществом </a:t>
            </a:r>
            <a:r>
              <a:rPr lang="en-US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Ивановской области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48872C76-C453-4B3D-AEA9-395A9D9CCB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809" y="0"/>
            <a:ext cx="758528" cy="616613"/>
          </a:xfrm>
          <a:prstGeom prst="rect">
            <a:avLst/>
          </a:prstGeom>
        </p:spPr>
      </p:pic>
      <p:cxnSp>
        <p:nvCxnSpPr>
          <p:cNvPr id="13" name="Прямая соединительная линия 12">
            <a:extLst>
              <a:ext uri="{FF2B5EF4-FFF2-40B4-BE49-F238E27FC236}">
                <a16:creationId xmlns="" xmlns:a16="http://schemas.microsoft.com/office/drawing/2014/main" id="{91D1E922-2366-471E-9B60-DC2178960176}"/>
              </a:ext>
            </a:extLst>
          </p:cNvPr>
          <p:cNvCxnSpPr/>
          <p:nvPr/>
        </p:nvCxnSpPr>
        <p:spPr>
          <a:xfrm>
            <a:off x="142844" y="714356"/>
            <a:ext cx="8858280" cy="0"/>
          </a:xfrm>
          <a:prstGeom prst="line">
            <a:avLst/>
          </a:prstGeom>
          <a:ln w="2222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1256E404-5430-45EE-AB48-EC5242639AED}"/>
              </a:ext>
            </a:extLst>
          </p:cNvPr>
          <p:cNvSpPr/>
          <p:nvPr/>
        </p:nvSpPr>
        <p:spPr>
          <a:xfrm>
            <a:off x="144601" y="1268760"/>
            <a:ext cx="871783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Приоритетные задачи</a:t>
            </a:r>
          </a:p>
        </p:txBody>
      </p:sp>
      <p:sp>
        <p:nvSpPr>
          <p:cNvPr id="14" name="Объект 4">
            <a:extLst>
              <a:ext uri="{FF2B5EF4-FFF2-40B4-BE49-F238E27FC236}">
                <a16:creationId xmlns="" xmlns:a16="http://schemas.microsoft.com/office/drawing/2014/main" id="{90236613-2487-4A1F-B83C-D44FC8A86E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2287414"/>
            <a:ext cx="8749604" cy="3589858"/>
          </a:xfrm>
        </p:spPr>
        <p:txBody>
          <a:bodyPr anchor="t">
            <a:normAutofit/>
          </a:bodyPr>
          <a:lstStyle/>
          <a:p>
            <a:pPr lvl="0" algn="just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Организация проведения  ГБУ «Центр кадастровой оценки» очередного тура государственной кадастровой оценки всех земельных участков на территории Ивановской области;</a:t>
            </a:r>
          </a:p>
          <a:p>
            <a:pPr marL="0" indent="0" algn="just">
              <a:buNone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2. Реализация совместно с ТУ Росреестра и ППК «Роскадастр»</a:t>
            </a:r>
            <a:r>
              <a:rPr lang="ru-RU" sz="220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механизмов</a:t>
            </a:r>
            <a:r>
              <a:rPr lang="ru-RU" sz="220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повышения капитализации территории Ивановской области.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669784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2643182"/>
            <a:ext cx="6972320" cy="168592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4601" y="808226"/>
            <a:ext cx="871783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Состав Реестра имущества Ивановской области</a:t>
            </a: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5900928" y="1383795"/>
          <a:ext cx="2910385" cy="22159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" name="Группа 20"/>
          <p:cNvGrpSpPr/>
          <p:nvPr/>
        </p:nvGrpSpPr>
        <p:grpSpPr>
          <a:xfrm>
            <a:off x="142844" y="0"/>
            <a:ext cx="8858280" cy="642918"/>
            <a:chOff x="192801" y="9366"/>
            <a:chExt cx="11808000" cy="746828"/>
          </a:xfrm>
        </p:grpSpPr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029" y="9366"/>
              <a:ext cx="1011110" cy="716271"/>
            </a:xfrm>
            <a:prstGeom prst="rect">
              <a:avLst/>
            </a:prstGeom>
          </p:spPr>
        </p:pic>
        <p:cxnSp>
          <p:nvCxnSpPr>
            <p:cNvPr id="16" name="Прямая соединительная линия 15"/>
            <p:cNvCxnSpPr/>
            <p:nvPr/>
          </p:nvCxnSpPr>
          <p:spPr>
            <a:xfrm>
              <a:off x="192801" y="756194"/>
              <a:ext cx="11808000" cy="0"/>
            </a:xfrm>
            <a:prstGeom prst="line">
              <a:avLst/>
            </a:prstGeom>
            <a:ln w="22225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Прямоугольник 17"/>
          <p:cNvSpPr/>
          <p:nvPr/>
        </p:nvSpPr>
        <p:spPr>
          <a:xfrm>
            <a:off x="745879" y="116104"/>
            <a:ext cx="8423737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Департамент </a:t>
            </a:r>
            <a:r>
              <a:rPr lang="en-US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управления </a:t>
            </a:r>
            <a:r>
              <a:rPr lang="en-US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имуществом </a:t>
            </a:r>
            <a:r>
              <a:rPr lang="en-US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Ивановской области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57158" y="1643050"/>
            <a:ext cx="33329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Объекты капитального строительства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42976" y="4365104"/>
            <a:ext cx="17828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Земельные участки</a:t>
            </a:r>
          </a:p>
        </p:txBody>
      </p:sp>
      <p:graphicFrame>
        <p:nvGraphicFramePr>
          <p:cNvPr id="23" name="Диаграмма 22"/>
          <p:cNvGraphicFramePr/>
          <p:nvPr>
            <p:extLst>
              <p:ext uri="{D42A27DB-BD31-4B8C-83A1-F6EECF244321}">
                <p14:modId xmlns="" xmlns:p14="http://schemas.microsoft.com/office/powerpoint/2010/main" val="142892090"/>
              </p:ext>
            </p:extLst>
          </p:nvPr>
        </p:nvGraphicFramePr>
        <p:xfrm>
          <a:off x="144601" y="1956403"/>
          <a:ext cx="5363503" cy="2214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4" name="Диаграмма 23"/>
          <p:cNvGraphicFramePr/>
          <p:nvPr/>
        </p:nvGraphicFramePr>
        <p:xfrm>
          <a:off x="343446" y="4643422"/>
          <a:ext cx="5363503" cy="2214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5931516" y="5189405"/>
            <a:ext cx="21636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Количество учреждений</a:t>
            </a:r>
          </a:p>
        </p:txBody>
      </p:sp>
      <p:graphicFrame>
        <p:nvGraphicFramePr>
          <p:cNvPr id="26" name="Диаграмма 25"/>
          <p:cNvGraphicFramePr/>
          <p:nvPr/>
        </p:nvGraphicFramePr>
        <p:xfrm>
          <a:off x="5683432" y="5085184"/>
          <a:ext cx="3317692" cy="17728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6" name="Диаграмма 5">
            <a:extLst>
              <a:ext uri="{FF2B5EF4-FFF2-40B4-BE49-F238E27FC236}">
                <a16:creationId xmlns="" xmlns:a16="http://schemas.microsoft.com/office/drawing/2014/main" id="{6CF0886F-6F53-4DD4-96DE-1EFDCC764BF2}"/>
              </a:ext>
            </a:extLst>
          </p:cNvPr>
          <p:cNvGraphicFramePr/>
          <p:nvPr/>
        </p:nvGraphicFramePr>
        <p:xfrm>
          <a:off x="5652120" y="3005505"/>
          <a:ext cx="3349004" cy="2183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A1DB3BAF-559B-470D-90E1-1A6492216CE3}"/>
              </a:ext>
            </a:extLst>
          </p:cNvPr>
          <p:cNvSpPr txBox="1"/>
          <p:nvPr/>
        </p:nvSpPr>
        <p:spPr>
          <a:xfrm>
            <a:off x="3660367" y="1297614"/>
            <a:ext cx="21618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Распределение объектов</a:t>
            </a:r>
          </a:p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недвижимости</a:t>
            </a:r>
          </a:p>
        </p:txBody>
      </p:sp>
    </p:spTree>
    <p:extLst>
      <p:ext uri="{BB962C8B-B14F-4D97-AF65-F5344CB8AC3E}">
        <p14:creationId xmlns="" xmlns:p14="http://schemas.microsoft.com/office/powerpoint/2010/main" val="23939697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4601" y="659295"/>
            <a:ext cx="871783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Передача объектов недвижимого имущества между </a:t>
            </a:r>
            <a:br>
              <a:rPr lang="ru-RU" sz="2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публичными собственниками</a:t>
            </a:r>
          </a:p>
        </p:txBody>
      </p: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="" xmlns:p14="http://schemas.microsoft.com/office/powerpoint/2010/main" val="694819728"/>
              </p:ext>
            </p:extLst>
          </p:nvPr>
        </p:nvGraphicFramePr>
        <p:xfrm>
          <a:off x="536028" y="2636912"/>
          <a:ext cx="3017503" cy="24576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3" name="Группа 20"/>
          <p:cNvGrpSpPr/>
          <p:nvPr/>
        </p:nvGrpSpPr>
        <p:grpSpPr>
          <a:xfrm>
            <a:off x="142844" y="0"/>
            <a:ext cx="8858280" cy="642918"/>
            <a:chOff x="192801" y="9366"/>
            <a:chExt cx="11808000" cy="746828"/>
          </a:xfrm>
        </p:grpSpPr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029" y="9366"/>
              <a:ext cx="1011110" cy="716271"/>
            </a:xfrm>
            <a:prstGeom prst="rect">
              <a:avLst/>
            </a:prstGeom>
          </p:spPr>
        </p:pic>
        <p:cxnSp>
          <p:nvCxnSpPr>
            <p:cNvPr id="18" name="Прямая соединительная линия 17"/>
            <p:cNvCxnSpPr/>
            <p:nvPr/>
          </p:nvCxnSpPr>
          <p:spPr>
            <a:xfrm>
              <a:off x="192801" y="756194"/>
              <a:ext cx="11808000" cy="0"/>
            </a:xfrm>
            <a:prstGeom prst="line">
              <a:avLst/>
            </a:prstGeom>
            <a:ln w="22225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Прямоугольник 19"/>
          <p:cNvSpPr/>
          <p:nvPr/>
        </p:nvSpPr>
        <p:spPr>
          <a:xfrm>
            <a:off x="745879" y="116104"/>
            <a:ext cx="8423737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   </a:t>
            </a: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Департамент </a:t>
            </a:r>
            <a:r>
              <a:rPr lang="en-US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управления </a:t>
            </a:r>
            <a:r>
              <a:rPr lang="en-US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имуществом </a:t>
            </a:r>
            <a:r>
              <a:rPr lang="en-US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Ивановской области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48606" y="1517777"/>
            <a:ext cx="54525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Между Ивановской областью и Российской Федерацией </a:t>
            </a:r>
          </a:p>
        </p:txBody>
      </p:sp>
      <p:graphicFrame>
        <p:nvGraphicFramePr>
          <p:cNvPr id="23" name="Диаграмма 22"/>
          <p:cNvGraphicFramePr/>
          <p:nvPr>
            <p:extLst>
              <p:ext uri="{D42A27DB-BD31-4B8C-83A1-F6EECF244321}">
                <p14:modId xmlns="" xmlns:p14="http://schemas.microsoft.com/office/powerpoint/2010/main" val="3953481647"/>
              </p:ext>
            </p:extLst>
          </p:nvPr>
        </p:nvGraphicFramePr>
        <p:xfrm>
          <a:off x="4139952" y="4043424"/>
          <a:ext cx="4795896" cy="26802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="" xmlns:p14="http://schemas.microsoft.com/office/powerpoint/2010/main" val="319674944"/>
              </p:ext>
            </p:extLst>
          </p:nvPr>
        </p:nvGraphicFramePr>
        <p:xfrm>
          <a:off x="3851920" y="1815144"/>
          <a:ext cx="5058272" cy="2228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5824620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957747" y="1700808"/>
            <a:ext cx="3805528" cy="573214"/>
          </a:xfrm>
        </p:spPr>
        <p:txBody>
          <a:bodyPr>
            <a:noAutofit/>
          </a:bodyPr>
          <a:lstStyle/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Передача школьных автобусов</a:t>
            </a: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0" y="6381328"/>
            <a:ext cx="9144000" cy="476672"/>
          </a:xfrm>
          <a:prstGeom prst="round2DiagRect">
            <a:avLst/>
          </a:prstGeom>
          <a:solidFill>
            <a:srgbClr val="C4956E">
              <a:alpha val="66000"/>
            </a:srgbClr>
          </a:solidFill>
          <a:ln>
            <a:solidFill>
              <a:srgbClr val="C4956E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4346311" y="2456021"/>
          <a:ext cx="4654813" cy="37812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0" name="Группа 20"/>
          <p:cNvGrpSpPr/>
          <p:nvPr/>
        </p:nvGrpSpPr>
        <p:grpSpPr>
          <a:xfrm>
            <a:off x="142844" y="0"/>
            <a:ext cx="8858280" cy="642918"/>
            <a:chOff x="192801" y="9366"/>
            <a:chExt cx="11808000" cy="746828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029" y="9366"/>
              <a:ext cx="1011110" cy="716271"/>
            </a:xfrm>
            <a:prstGeom prst="rect">
              <a:avLst/>
            </a:prstGeom>
          </p:spPr>
        </p:pic>
        <p:cxnSp>
          <p:nvCxnSpPr>
            <p:cNvPr id="12" name="Прямая соединительная линия 11"/>
            <p:cNvCxnSpPr/>
            <p:nvPr/>
          </p:nvCxnSpPr>
          <p:spPr>
            <a:xfrm>
              <a:off x="192801" y="756194"/>
              <a:ext cx="11808000" cy="0"/>
            </a:xfrm>
            <a:prstGeom prst="line">
              <a:avLst/>
            </a:prstGeom>
            <a:ln w="22225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Прямоугольник 12"/>
          <p:cNvSpPr/>
          <p:nvPr/>
        </p:nvSpPr>
        <p:spPr>
          <a:xfrm>
            <a:off x="745879" y="116104"/>
            <a:ext cx="8423737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   </a:t>
            </a: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Департамент </a:t>
            </a:r>
            <a:r>
              <a:rPr lang="en-US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управления </a:t>
            </a:r>
            <a:r>
              <a:rPr lang="en-US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имуществом </a:t>
            </a:r>
            <a:r>
              <a:rPr lang="en-US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Ивановской области</a:t>
            </a:r>
          </a:p>
        </p:txBody>
      </p:sp>
      <p:sp>
        <p:nvSpPr>
          <p:cNvPr id="4" name="AutoShape 4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19366" y="1700808"/>
            <a:ext cx="3650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Количество переданных объектов в 2025 году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898717" y="2420888"/>
            <a:ext cx="23762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1682</a:t>
            </a: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15470" y="760180"/>
            <a:ext cx="9172065" cy="71437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200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Передача движимого имущества в рамках реализации </a:t>
            </a:r>
            <a:br>
              <a:rPr lang="ru-RU" sz="2200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национальных проектов</a:t>
            </a:r>
            <a:endParaRPr lang="ru-RU" sz="22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9788" y="3564583"/>
            <a:ext cx="33309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itchFamily="2" charset="2"/>
              <a:buChar char="v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Спортивно-технологическое оборудование</a:t>
            </a:r>
          </a:p>
          <a:p>
            <a:pPr marL="285750" indent="-285750" algn="just">
              <a:buFont typeface="Wingdings" pitchFamily="2" charset="2"/>
              <a:buChar char="v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Школьные автобусы</a:t>
            </a:r>
          </a:p>
          <a:p>
            <a:pPr marL="285750" indent="-285750" algn="just">
              <a:buFont typeface="Wingdings" pitchFamily="2" charset="2"/>
              <a:buChar char="v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Оборудование для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агроклассов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Wingdings" pitchFamily="2" charset="2"/>
              <a:buChar char="v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Оборудование для уроков «Технологии» и «ОБЖ»</a:t>
            </a: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208" y="5229200"/>
            <a:ext cx="2129773" cy="1485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8887774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133066" y="714356"/>
            <a:ext cx="9010934" cy="64294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Имущественная поддержка субъектов МСП и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самозанятых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граждан</a:t>
            </a:r>
          </a:p>
        </p:txBody>
      </p:sp>
      <p:grpSp>
        <p:nvGrpSpPr>
          <p:cNvPr id="2" name="Группа 20"/>
          <p:cNvGrpSpPr/>
          <p:nvPr/>
        </p:nvGrpSpPr>
        <p:grpSpPr>
          <a:xfrm>
            <a:off x="142844" y="0"/>
            <a:ext cx="8858280" cy="642918"/>
            <a:chOff x="192801" y="9366"/>
            <a:chExt cx="11808000" cy="746828"/>
          </a:xfrm>
        </p:grpSpPr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029" y="9366"/>
              <a:ext cx="1011110" cy="716271"/>
            </a:xfrm>
            <a:prstGeom prst="rect">
              <a:avLst/>
            </a:prstGeom>
          </p:spPr>
        </p:pic>
        <p:cxnSp>
          <p:nvCxnSpPr>
            <p:cNvPr id="14" name="Прямая соединительная линия 13"/>
            <p:cNvCxnSpPr/>
            <p:nvPr/>
          </p:nvCxnSpPr>
          <p:spPr>
            <a:xfrm>
              <a:off x="192801" y="756194"/>
              <a:ext cx="11808000" cy="0"/>
            </a:xfrm>
            <a:prstGeom prst="line">
              <a:avLst/>
            </a:prstGeom>
            <a:ln w="22225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Прямоугольник 17"/>
          <p:cNvSpPr/>
          <p:nvPr/>
        </p:nvSpPr>
        <p:spPr>
          <a:xfrm>
            <a:off x="745879" y="116104"/>
            <a:ext cx="8423737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Департамент </a:t>
            </a:r>
            <a:r>
              <a:rPr lang="en-US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управления </a:t>
            </a:r>
            <a:r>
              <a:rPr lang="en-US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имуществом </a:t>
            </a:r>
            <a:r>
              <a:rPr lang="en-US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Ивановской области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5736" y="1340768"/>
            <a:ext cx="42862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объектов в перечне имущества, предназначенного для субъектов МСП и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самозанятых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граждан</a:t>
            </a:r>
            <a:endParaRPr lang="ru-RU" sz="1600" b="1" dirty="0"/>
          </a:p>
        </p:txBody>
      </p:sp>
      <p:graphicFrame>
        <p:nvGraphicFramePr>
          <p:cNvPr id="16" name="Диаграмма 15"/>
          <p:cNvGraphicFramePr/>
          <p:nvPr/>
        </p:nvGraphicFramePr>
        <p:xfrm>
          <a:off x="142844" y="2174524"/>
          <a:ext cx="5786446" cy="2428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" name="Скругленный прямоугольник 20"/>
          <p:cNvSpPr/>
          <p:nvPr/>
        </p:nvSpPr>
        <p:spPr>
          <a:xfrm>
            <a:off x="1054976" y="4937611"/>
            <a:ext cx="1428792" cy="1578633"/>
          </a:xfrm>
          <a:prstGeom prst="roundRect">
            <a:avLst/>
          </a:prstGeom>
          <a:noFill/>
          <a:ln w="57150"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срок  аренды 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менее </a:t>
            </a:r>
            <a:b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лет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131840" y="4937610"/>
            <a:ext cx="1800200" cy="1578633"/>
          </a:xfrm>
          <a:prstGeom prst="roundRect">
            <a:avLst/>
          </a:prstGeom>
          <a:noFill/>
          <a:ln w="57150"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арендная плата </a:t>
            </a:r>
            <a:b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40-60-80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580112" y="4937611"/>
            <a:ext cx="2376264" cy="1578632"/>
          </a:xfrm>
          <a:prstGeom prst="roundRect">
            <a:avLst/>
          </a:prstGeom>
          <a:noFill/>
          <a:ln w="57150"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преимущественное право приобретения </a:t>
            </a:r>
            <a:b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(для субъектов МСП)</a:t>
            </a:r>
            <a:endParaRPr lang="ru-RU" sz="1200" dirty="0">
              <a:solidFill>
                <a:schemeClr val="tx1"/>
              </a:solidFill>
            </a:endParaRPr>
          </a:p>
        </p:txBody>
      </p:sp>
      <p:graphicFrame>
        <p:nvGraphicFramePr>
          <p:cNvPr id="17" name="Диаграмма 16">
            <a:extLst>
              <a:ext uri="{FF2B5EF4-FFF2-40B4-BE49-F238E27FC236}">
                <a16:creationId xmlns="" xmlns:a16="http://schemas.microsoft.com/office/drawing/2014/main" id="{F14E81E2-E215-4F92-A06B-31103039A68B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1625216445"/>
              </p:ext>
            </p:extLst>
          </p:nvPr>
        </p:nvGraphicFramePr>
        <p:xfrm>
          <a:off x="280788" y="2171765"/>
          <a:ext cx="5439066" cy="2383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9" name="Диаграмма 18">
            <a:extLst>
              <a:ext uri="{FF2B5EF4-FFF2-40B4-BE49-F238E27FC236}">
                <a16:creationId xmlns="" xmlns:a16="http://schemas.microsoft.com/office/drawing/2014/main" id="{20A35FB6-8D26-4A3E-B7DF-7B6D8CC92D83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2757056579"/>
              </p:ext>
            </p:extLst>
          </p:nvPr>
        </p:nvGraphicFramePr>
        <p:xfrm>
          <a:off x="5621284" y="1916832"/>
          <a:ext cx="3390618" cy="25886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5578972" y="1417712"/>
            <a:ext cx="3422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имущества в Перечне</a:t>
            </a:r>
            <a:endParaRPr lang="ru-RU" sz="1600" b="1" dirty="0"/>
          </a:p>
        </p:txBody>
      </p:sp>
      <p:sp>
        <p:nvSpPr>
          <p:cNvPr id="15" name="Часть круга 14">
            <a:extLst>
              <a:ext uri="{FF2B5EF4-FFF2-40B4-BE49-F238E27FC236}">
                <a16:creationId xmlns="" xmlns:a16="http://schemas.microsoft.com/office/drawing/2014/main" id="{0A7B96E1-644C-4188-BE26-1F1F9F5806FF}"/>
              </a:ext>
            </a:extLst>
          </p:cNvPr>
          <p:cNvSpPr/>
          <p:nvPr/>
        </p:nvSpPr>
        <p:spPr>
          <a:xfrm rot="18608824">
            <a:off x="6268495" y="1861825"/>
            <a:ext cx="2194767" cy="2269443"/>
          </a:xfrm>
          <a:prstGeom prst="pie">
            <a:avLst>
              <a:gd name="adj1" fmla="val 21030707"/>
              <a:gd name="adj2" fmla="val 18513608"/>
            </a:avLst>
          </a:prstGeom>
          <a:solidFill>
            <a:srgbClr val="7030A0"/>
          </a:solidFill>
          <a:ln w="3175">
            <a:solidFill>
              <a:schemeClr val="tx1"/>
            </a:solidFill>
          </a:ln>
          <a:effectLst>
            <a:glow>
              <a:schemeClr val="accent1">
                <a:alpha val="40000"/>
              </a:schemeClr>
            </a:glow>
            <a:reflection stA="45000" endPos="0" dir="5400000" sy="-100000" algn="bl" rotWithShape="0"/>
          </a:effectLst>
          <a:scene3d>
            <a:camera prst="orthographicFront"/>
            <a:lightRig rig="threePt" dir="t"/>
          </a:scene3d>
          <a:sp3d extrusionH="69850" prstMaterial="metal">
            <a:bevelT w="19050"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aphicFrame>
        <p:nvGraphicFramePr>
          <p:cNvPr id="24" name="Диаграмма 23">
            <a:extLst>
              <a:ext uri="{FF2B5EF4-FFF2-40B4-BE49-F238E27FC236}">
                <a16:creationId xmlns="" xmlns:a16="http://schemas.microsoft.com/office/drawing/2014/main" id="{80F5DCF4-B0AE-49B7-93B3-64B3CF1634CB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538230237"/>
              </p:ext>
            </p:extLst>
          </p:nvPr>
        </p:nvGraphicFramePr>
        <p:xfrm>
          <a:off x="5670569" y="1916832"/>
          <a:ext cx="3390618" cy="25886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 useBgFill="1">
        <p:nvSpPr>
          <p:cNvPr id="25" name="Овал 24">
            <a:extLst>
              <a:ext uri="{FF2B5EF4-FFF2-40B4-BE49-F238E27FC236}">
                <a16:creationId xmlns="" xmlns:a16="http://schemas.microsoft.com/office/drawing/2014/main" id="{DED391D6-0CC1-4B7B-A221-404915181D5C}"/>
              </a:ext>
            </a:extLst>
          </p:cNvPr>
          <p:cNvSpPr/>
          <p:nvPr/>
        </p:nvSpPr>
        <p:spPr>
          <a:xfrm>
            <a:off x="6897000" y="2576135"/>
            <a:ext cx="936105" cy="882609"/>
          </a:xfrm>
          <a:prstGeom prst="ellipse">
            <a:avLst/>
          </a:prstGeom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93D922D1-3E3D-4FF6-B5C2-8271B54D18D8}"/>
              </a:ext>
            </a:extLst>
          </p:cNvPr>
          <p:cNvSpPr txBox="1"/>
          <p:nvPr/>
        </p:nvSpPr>
        <p:spPr>
          <a:xfrm>
            <a:off x="6309431" y="4366930"/>
            <a:ext cx="24904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Имущество, сданное в аренду</a:t>
            </a:r>
          </a:p>
        </p:txBody>
      </p:sp>
      <p:sp>
        <p:nvSpPr>
          <p:cNvPr id="27" name="Прямоугольник 26">
            <a:extLst>
              <a:ext uri="{FF2B5EF4-FFF2-40B4-BE49-F238E27FC236}">
                <a16:creationId xmlns="" xmlns:a16="http://schemas.microsoft.com/office/drawing/2014/main" id="{2CDBD3DC-D1C1-4CC5-A8D5-7A4BFC0F5E3B}"/>
              </a:ext>
            </a:extLst>
          </p:cNvPr>
          <p:cNvSpPr/>
          <p:nvPr/>
        </p:nvSpPr>
        <p:spPr>
          <a:xfrm>
            <a:off x="6248929" y="4489752"/>
            <a:ext cx="89576" cy="77240"/>
          </a:xfrm>
          <a:prstGeom prst="rect">
            <a:avLst/>
          </a:prstGeom>
          <a:solidFill>
            <a:srgbClr val="7030A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7AD13AE8-9A23-43F2-B4E9-61CCC6D6D900}"/>
              </a:ext>
            </a:extLst>
          </p:cNvPr>
          <p:cNvSpPr txBox="1"/>
          <p:nvPr/>
        </p:nvSpPr>
        <p:spPr>
          <a:xfrm>
            <a:off x="6217384" y="2607875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44</a:t>
            </a:r>
          </a:p>
        </p:txBody>
      </p:sp>
    </p:spTree>
    <p:extLst>
      <p:ext uri="{BB962C8B-B14F-4D97-AF65-F5344CB8AC3E}">
        <p14:creationId xmlns="" xmlns:p14="http://schemas.microsoft.com/office/powerpoint/2010/main" val="27737438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="" xmlns:p14="http://schemas.microsoft.com/office/powerpoint/2010/main" val="4073295088"/>
              </p:ext>
            </p:extLst>
          </p:nvPr>
        </p:nvGraphicFramePr>
        <p:xfrm>
          <a:off x="224119" y="4232699"/>
          <a:ext cx="4680520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="" xmlns:p14="http://schemas.microsoft.com/office/powerpoint/2010/main" val="1567156944"/>
              </p:ext>
            </p:extLst>
          </p:nvPr>
        </p:nvGraphicFramePr>
        <p:xfrm>
          <a:off x="251520" y="1267205"/>
          <a:ext cx="3960440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080120" y="3962063"/>
            <a:ext cx="2123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Продажа имущества (ед.)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64096" y="1143284"/>
            <a:ext cx="22677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Предоставление в аренду (ед.)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642918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Реализация и передача в аренду имущества Ивановской области</a:t>
            </a: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="" xmlns:p14="http://schemas.microsoft.com/office/powerpoint/2010/main" val="2557613777"/>
              </p:ext>
            </p:extLst>
          </p:nvPr>
        </p:nvGraphicFramePr>
        <p:xfrm>
          <a:off x="4945476" y="4227769"/>
          <a:ext cx="4071966" cy="2500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="" xmlns:p14="http://schemas.microsoft.com/office/powerpoint/2010/main" val="2063087349"/>
              </p:ext>
            </p:extLst>
          </p:nvPr>
        </p:nvGraphicFramePr>
        <p:xfrm>
          <a:off x="5153341" y="4000480"/>
          <a:ext cx="3857652" cy="2857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811930" y="1196752"/>
            <a:ext cx="43576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Доходы от сдачи имущества в аренду (млн. руб.)</a:t>
            </a:r>
          </a:p>
        </p:txBody>
      </p:sp>
      <p:grpSp>
        <p:nvGrpSpPr>
          <p:cNvPr id="10" name="Группа 20"/>
          <p:cNvGrpSpPr/>
          <p:nvPr/>
        </p:nvGrpSpPr>
        <p:grpSpPr>
          <a:xfrm>
            <a:off x="142844" y="0"/>
            <a:ext cx="8858280" cy="642918"/>
            <a:chOff x="192801" y="9366"/>
            <a:chExt cx="11808000" cy="746828"/>
          </a:xfrm>
        </p:grpSpPr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029" y="9366"/>
              <a:ext cx="1011110" cy="716271"/>
            </a:xfrm>
            <a:prstGeom prst="rect">
              <a:avLst/>
            </a:prstGeom>
          </p:spPr>
        </p:pic>
        <p:cxnSp>
          <p:nvCxnSpPr>
            <p:cNvPr id="14" name="Прямая соединительная линия 13"/>
            <p:cNvCxnSpPr/>
            <p:nvPr/>
          </p:nvCxnSpPr>
          <p:spPr>
            <a:xfrm>
              <a:off x="192801" y="756194"/>
              <a:ext cx="11808000" cy="0"/>
            </a:xfrm>
            <a:prstGeom prst="line">
              <a:avLst/>
            </a:prstGeom>
            <a:ln w="22225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Прямоугольник 14"/>
          <p:cNvSpPr/>
          <p:nvPr/>
        </p:nvSpPr>
        <p:spPr>
          <a:xfrm>
            <a:off x="745879" y="116104"/>
            <a:ext cx="8423737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Департамент </a:t>
            </a:r>
            <a:r>
              <a:rPr lang="en-US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управления </a:t>
            </a:r>
            <a:r>
              <a:rPr lang="en-US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имуществом </a:t>
            </a:r>
            <a:r>
              <a:rPr lang="en-US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Ивановской области</a:t>
            </a:r>
          </a:p>
        </p:txBody>
      </p:sp>
      <p:graphicFrame>
        <p:nvGraphicFramePr>
          <p:cNvPr id="16" name="Диаграмма 15">
            <a:extLst>
              <a:ext uri="{FF2B5EF4-FFF2-40B4-BE49-F238E27FC236}">
                <a16:creationId xmlns="" xmlns:a16="http://schemas.microsoft.com/office/drawing/2014/main" id="{ED855AA3-61B3-49F8-97F2-89EA5C3CF40B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2566934158"/>
              </p:ext>
            </p:extLst>
          </p:nvPr>
        </p:nvGraphicFramePr>
        <p:xfrm>
          <a:off x="5116754" y="1404713"/>
          <a:ext cx="3781654" cy="25987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9" name="Диаграмма 18">
            <a:extLst>
              <a:ext uri="{FF2B5EF4-FFF2-40B4-BE49-F238E27FC236}">
                <a16:creationId xmlns="" xmlns:a16="http://schemas.microsoft.com/office/drawing/2014/main" id="{DFD1CAA4-4599-4D75-87A4-85A2AFD59F87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2087399873"/>
              </p:ext>
            </p:extLst>
          </p:nvPr>
        </p:nvGraphicFramePr>
        <p:xfrm>
          <a:off x="5192101" y="4126256"/>
          <a:ext cx="3781654" cy="26955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="" xmlns:p14="http://schemas.microsoft.com/office/powerpoint/2010/main" val="28543335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4282" y="714356"/>
            <a:ext cx="8786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Динамика доходов Департамента управления имуществом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20263" y="214290"/>
            <a:ext cx="8423737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Департамент </a:t>
            </a:r>
            <a:r>
              <a:rPr lang="en-US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управления </a:t>
            </a:r>
            <a:r>
              <a:rPr lang="en-US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имуществом </a:t>
            </a:r>
            <a:r>
              <a:rPr lang="en-US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Ивановской области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809" y="0"/>
            <a:ext cx="758528" cy="616613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142844" y="714356"/>
            <a:ext cx="8858280" cy="0"/>
          </a:xfrm>
          <a:prstGeom prst="line">
            <a:avLst/>
          </a:prstGeom>
          <a:ln w="2222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Диаграмма 17">
            <a:extLst>
              <a:ext uri="{FF2B5EF4-FFF2-40B4-BE49-F238E27FC236}">
                <a16:creationId xmlns="" xmlns:a16="http://schemas.microsoft.com/office/drawing/2014/main" id="{5DF02FE8-7CA4-4562-BD89-BA02B9185685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4286952961"/>
              </p:ext>
            </p:extLst>
          </p:nvPr>
        </p:nvGraphicFramePr>
        <p:xfrm>
          <a:off x="467544" y="1337533"/>
          <a:ext cx="8280920" cy="41076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77480B30-D3E4-4920-81FF-77BD9ED4C1FF}"/>
              </a:ext>
            </a:extLst>
          </p:cNvPr>
          <p:cNvSpPr txBox="1"/>
          <p:nvPr/>
        </p:nvSpPr>
        <p:spPr>
          <a:xfrm>
            <a:off x="611559" y="5681979"/>
            <a:ext cx="81369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>
                <a:latin typeface="Times New Roman" pitchFamily="18" charset="0"/>
                <a:cs typeface="Times New Roman" pitchFamily="18" charset="0"/>
              </a:rPr>
              <a:t>В 2025 году поступили доходы по денежным взысканиям в размере 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1 121,4 тыс. рублей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2EFFC484-B694-4CFA-8D6E-7CB998C27889}"/>
              </a:ext>
            </a:extLst>
          </p:cNvPr>
          <p:cNvSpPr/>
          <p:nvPr/>
        </p:nvSpPr>
        <p:spPr>
          <a:xfrm>
            <a:off x="720263" y="214290"/>
            <a:ext cx="8423737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Департамент </a:t>
            </a:r>
            <a:r>
              <a:rPr lang="en-US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управления </a:t>
            </a:r>
            <a:r>
              <a:rPr lang="en-US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имуществом </a:t>
            </a:r>
            <a:r>
              <a:rPr lang="en-US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Ивановской области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48872C76-C453-4B3D-AEA9-395A9D9CCB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809" y="0"/>
            <a:ext cx="758528" cy="616613"/>
          </a:xfrm>
          <a:prstGeom prst="rect">
            <a:avLst/>
          </a:prstGeom>
        </p:spPr>
      </p:pic>
      <p:cxnSp>
        <p:nvCxnSpPr>
          <p:cNvPr id="13" name="Прямая соединительная линия 12">
            <a:extLst>
              <a:ext uri="{FF2B5EF4-FFF2-40B4-BE49-F238E27FC236}">
                <a16:creationId xmlns="" xmlns:a16="http://schemas.microsoft.com/office/drawing/2014/main" id="{91D1E922-2366-471E-9B60-DC2178960176}"/>
              </a:ext>
            </a:extLst>
          </p:cNvPr>
          <p:cNvCxnSpPr/>
          <p:nvPr/>
        </p:nvCxnSpPr>
        <p:spPr>
          <a:xfrm>
            <a:off x="142844" y="714356"/>
            <a:ext cx="8858280" cy="0"/>
          </a:xfrm>
          <a:prstGeom prst="line">
            <a:avLst/>
          </a:prstGeom>
          <a:ln w="2222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6855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800" i="1" dirty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="" xmlns:p14="http://schemas.microsoft.com/office/powerpoint/2010/main" val="3907178796"/>
              </p:ext>
            </p:extLst>
          </p:nvPr>
        </p:nvGraphicFramePr>
        <p:xfrm>
          <a:off x="317771" y="2991446"/>
          <a:ext cx="8423394" cy="33462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69460A1A-1922-4259-81D1-51F82F84EA3B}"/>
              </a:ext>
            </a:extLst>
          </p:cNvPr>
          <p:cNvSpPr txBox="1"/>
          <p:nvPr/>
        </p:nvSpPr>
        <p:spPr>
          <a:xfrm>
            <a:off x="2034430" y="2386456"/>
            <a:ext cx="54109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Динамика пополнения Перечня земельными участками</a:t>
            </a:r>
          </a:p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и предоставления их участникам СВО за 2025 год</a:t>
            </a:r>
          </a:p>
        </p:txBody>
      </p:sp>
      <p:sp>
        <p:nvSpPr>
          <p:cNvPr id="14" name="Объект 2">
            <a:extLst>
              <a:ext uri="{FF2B5EF4-FFF2-40B4-BE49-F238E27FC236}">
                <a16:creationId xmlns="" xmlns:a16="http://schemas.microsoft.com/office/drawing/2014/main" id="{4802E999-1621-4EA1-A39A-C324A088BE40}"/>
              </a:ext>
            </a:extLst>
          </p:cNvPr>
          <p:cNvSpPr txBox="1">
            <a:spLocks/>
          </p:cNvSpPr>
          <p:nvPr/>
        </p:nvSpPr>
        <p:spPr>
          <a:xfrm>
            <a:off x="411725" y="979396"/>
            <a:ext cx="8229600" cy="11975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 algn="ctr">
              <a:buFont typeface="Arial" pitchFamily="34" charset="0"/>
              <a:buNone/>
            </a:pPr>
            <a:r>
              <a:rPr lang="ru-RU" sz="1800" b="1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Закона Ивановской области от 04.03.2024 № 1-ОЗ «О бесплатном предоставлении земельных участков на территории Ивановской области отдельным категориям граждан за заслуги, проявленные в ходе участия в специальной военной операции»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512265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0"/>
          <p:cNvGrpSpPr/>
          <p:nvPr/>
        </p:nvGrpSpPr>
        <p:grpSpPr>
          <a:xfrm>
            <a:off x="142844" y="0"/>
            <a:ext cx="8858280" cy="642918"/>
            <a:chOff x="192801" y="9366"/>
            <a:chExt cx="11808000" cy="746828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029" y="9366"/>
              <a:ext cx="1011110" cy="716271"/>
            </a:xfrm>
            <a:prstGeom prst="rect">
              <a:avLst/>
            </a:prstGeom>
          </p:spPr>
        </p:pic>
        <p:cxnSp>
          <p:nvCxnSpPr>
            <p:cNvPr id="8" name="Прямая соединительная линия 7"/>
            <p:cNvCxnSpPr/>
            <p:nvPr/>
          </p:nvCxnSpPr>
          <p:spPr>
            <a:xfrm>
              <a:off x="192801" y="756194"/>
              <a:ext cx="11808000" cy="0"/>
            </a:xfrm>
            <a:prstGeom prst="line">
              <a:avLst/>
            </a:prstGeom>
            <a:ln w="22225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Прямоугольник 8"/>
          <p:cNvSpPr/>
          <p:nvPr/>
        </p:nvSpPr>
        <p:spPr>
          <a:xfrm>
            <a:off x="745879" y="116104"/>
            <a:ext cx="8423737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Департамент </a:t>
            </a:r>
            <a:r>
              <a:rPr lang="en-US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управления </a:t>
            </a:r>
            <a:r>
              <a:rPr lang="en-US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имуществом </a:t>
            </a:r>
            <a:r>
              <a:rPr lang="en-US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Ивановской области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5879" y="497419"/>
            <a:ext cx="7931033" cy="1082718"/>
          </a:xfrm>
        </p:spPr>
        <p:txBody>
          <a:bodyPr>
            <a:no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Установление границы Ивановской области и границ муниципальных образований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11789" y="1556792"/>
            <a:ext cx="5112568" cy="223224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период с 2021 по 2025 гг. установлены границы Ивановской области с границами соседних субъектов Российской Федерации:</a:t>
            </a:r>
          </a:p>
          <a:p>
            <a:pPr marL="0" indent="0" algn="just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Владимирская область</a:t>
            </a:r>
          </a:p>
          <a:p>
            <a:pPr marL="0" indent="0" algn="just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Ярославская область;</a:t>
            </a:r>
          </a:p>
          <a:p>
            <a:pPr marL="0" indent="0" algn="just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Нижегородская область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84785"/>
            <a:ext cx="3600400" cy="2304256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0" y="4000202"/>
            <a:ext cx="9108504" cy="5809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Установление границ муниципальных образований Ивановской области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42844" y="4668232"/>
            <a:ext cx="885828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период с 2021 – 2025 гг. в ЕГРН внесены сведения о границах 118 муниципальных образований: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городских округов,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муниципальных округа,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муниципальных районов,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92 городских и сельских поселений.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5927651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2205</TotalTime>
  <Words>489</Words>
  <Application>Microsoft Office PowerPoint</Application>
  <PresentationFormat>Экран (4:3)</PresentationFormat>
  <Paragraphs>136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Передача школьных автобусов</vt:lpstr>
      <vt:lpstr>Имущественная поддержка субъектов МСП и самозанятых граждан</vt:lpstr>
      <vt:lpstr>Слайд 6</vt:lpstr>
      <vt:lpstr>Слайд 7</vt:lpstr>
      <vt:lpstr>Слайд 8</vt:lpstr>
      <vt:lpstr>Установление границы Ивановской области и границ муниципальных образований</vt:lpstr>
      <vt:lpstr>По установлению зон с особыми условиями использования территории (газопроводы)</vt:lpstr>
      <vt:lpstr>Слайд 11</vt:lpstr>
      <vt:lpstr>Слайд 12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Лапочки</dc:creator>
  <cp:lastModifiedBy>Old1</cp:lastModifiedBy>
  <cp:revision>301</cp:revision>
  <cp:lastPrinted>2026-02-03T07:59:04Z</cp:lastPrinted>
  <dcterms:created xsi:type="dcterms:W3CDTF">2024-02-16T18:31:59Z</dcterms:created>
  <dcterms:modified xsi:type="dcterms:W3CDTF">2026-02-25T06:11:48Z</dcterms:modified>
</cp:coreProperties>
</file>